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14919431" r:id="rId2"/>
    <p:sldId id="11452114" r:id="rId3"/>
    <p:sldId id="1572223" r:id="rId4"/>
    <p:sldId id="16497391" r:id="rId5"/>
    <p:sldId id="16497393" r:id="rId6"/>
    <p:sldId id="16497394" r:id="rId7"/>
    <p:sldId id="16497395" r:id="rId8"/>
    <p:sldId id="16497392" r:id="rId9"/>
    <p:sldId id="16497360" r:id="rId10"/>
    <p:sldId id="16497397" r:id="rId11"/>
    <p:sldId id="16497385" r:id="rId12"/>
    <p:sldId id="16497399" r:id="rId13"/>
    <p:sldId id="16497396" r:id="rId14"/>
    <p:sldId id="16497364" r:id="rId15"/>
    <p:sldId id="16497365" r:id="rId16"/>
    <p:sldId id="16497389" r:id="rId17"/>
    <p:sldId id="16497368" r:id="rId18"/>
    <p:sldId id="16497398" r:id="rId19"/>
    <p:sldId id="16497384" r:id="rId20"/>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08080"/>
    <a:srgbClr val="494949"/>
    <a:srgbClr val="000000"/>
    <a:srgbClr val="484848"/>
    <a:srgbClr val="2424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A3FAFA-EF9A-4BD4-B07C-D9BEECFFB86D}" v="44" dt="2024-08-14T01:39:21.2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932" autoAdjust="0"/>
  </p:normalViewPr>
  <p:slideViewPr>
    <p:cSldViewPr snapToGrid="0">
      <p:cViewPr varScale="1">
        <p:scale>
          <a:sx n="151" d="100"/>
          <a:sy n="151" d="100"/>
        </p:scale>
        <p:origin x="65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ng ruifan" userId="7bc4c4cf1069629e" providerId="LiveId" clId="{76A3FAFA-EF9A-4BD4-B07C-D9BEECFFB86D}"/>
    <pc:docChg chg="undo custSel addSld modSld">
      <pc:chgData name="wang ruifan" userId="7bc4c4cf1069629e" providerId="LiveId" clId="{76A3FAFA-EF9A-4BD4-B07C-D9BEECFFB86D}" dt="2024-08-14T01:39:39.610" v="162" actId="113"/>
      <pc:docMkLst>
        <pc:docMk/>
      </pc:docMkLst>
      <pc:sldChg chg="modSp mod">
        <pc:chgData name="wang ruifan" userId="7bc4c4cf1069629e" providerId="LiveId" clId="{76A3FAFA-EF9A-4BD4-B07C-D9BEECFFB86D}" dt="2024-08-13T01:29:06.551" v="3" actId="20577"/>
        <pc:sldMkLst>
          <pc:docMk/>
          <pc:sldMk cId="0" sldId="14919431"/>
        </pc:sldMkLst>
        <pc:spChg chg="mod">
          <ac:chgData name="wang ruifan" userId="7bc4c4cf1069629e" providerId="LiveId" clId="{76A3FAFA-EF9A-4BD4-B07C-D9BEECFFB86D}" dt="2024-08-13T01:29:06.551" v="3" actId="20577"/>
          <ac:spMkLst>
            <pc:docMk/>
            <pc:sldMk cId="0" sldId="14919431"/>
            <ac:spMk id="26" creationId="{00000000-0000-0000-0000-000000000000}"/>
          </ac:spMkLst>
        </pc:spChg>
      </pc:sldChg>
      <pc:sldChg chg="modSp mod">
        <pc:chgData name="wang ruifan" userId="7bc4c4cf1069629e" providerId="LiveId" clId="{76A3FAFA-EF9A-4BD4-B07C-D9BEECFFB86D}" dt="2024-08-13T01:31:21.186" v="24" actId="20577"/>
        <pc:sldMkLst>
          <pc:docMk/>
          <pc:sldMk cId="0" sldId="16497385"/>
        </pc:sldMkLst>
        <pc:spChg chg="mod">
          <ac:chgData name="wang ruifan" userId="7bc4c4cf1069629e" providerId="LiveId" clId="{76A3FAFA-EF9A-4BD4-B07C-D9BEECFFB86D}" dt="2024-08-13T01:30:47.668" v="13"/>
          <ac:spMkLst>
            <pc:docMk/>
            <pc:sldMk cId="0" sldId="16497385"/>
            <ac:spMk id="12" creationId="{778DE610-B93F-AA97-A5C8-4284D5D84D78}"/>
          </ac:spMkLst>
        </pc:spChg>
        <pc:spChg chg="mod">
          <ac:chgData name="wang ruifan" userId="7bc4c4cf1069629e" providerId="LiveId" clId="{76A3FAFA-EF9A-4BD4-B07C-D9BEECFFB86D}" dt="2024-08-13T01:31:21.186" v="24" actId="20577"/>
          <ac:spMkLst>
            <pc:docMk/>
            <pc:sldMk cId="0" sldId="16497385"/>
            <ac:spMk id="51" creationId="{EE5E5FF1-8690-4278-1EF3-162957E3A52C}"/>
          </ac:spMkLst>
        </pc:spChg>
      </pc:sldChg>
      <pc:sldChg chg="modSp mod">
        <pc:chgData name="wang ruifan" userId="7bc4c4cf1069629e" providerId="LiveId" clId="{76A3FAFA-EF9A-4BD4-B07C-D9BEECFFB86D}" dt="2024-08-14T01:34:03.686" v="112" actId="14826"/>
        <pc:sldMkLst>
          <pc:docMk/>
          <pc:sldMk cId="328491032" sldId="16497392"/>
        </pc:sldMkLst>
        <pc:spChg chg="mod">
          <ac:chgData name="wang ruifan" userId="7bc4c4cf1069629e" providerId="LiveId" clId="{76A3FAFA-EF9A-4BD4-B07C-D9BEECFFB86D}" dt="2024-08-14T01:29:11.859" v="111" actId="20577"/>
          <ac:spMkLst>
            <pc:docMk/>
            <pc:sldMk cId="328491032" sldId="16497392"/>
            <ac:spMk id="8" creationId="{27B94797-1707-BB9C-A29F-AFF5DF6BD0E2}"/>
          </ac:spMkLst>
        </pc:spChg>
        <pc:spChg chg="mod">
          <ac:chgData name="wang ruifan" userId="7bc4c4cf1069629e" providerId="LiveId" clId="{76A3FAFA-EF9A-4BD4-B07C-D9BEECFFB86D}" dt="2024-08-14T01:24:48.033" v="71" actId="6549"/>
          <ac:spMkLst>
            <pc:docMk/>
            <pc:sldMk cId="328491032" sldId="16497392"/>
            <ac:spMk id="12" creationId="{26C8D15E-DE69-7118-A609-2AC8B1C7E101}"/>
          </ac:spMkLst>
        </pc:spChg>
        <pc:picChg chg="mod">
          <ac:chgData name="wang ruifan" userId="7bc4c4cf1069629e" providerId="LiveId" clId="{76A3FAFA-EF9A-4BD4-B07C-D9BEECFFB86D}" dt="2024-08-14T01:34:03.686" v="112" actId="14826"/>
          <ac:picMkLst>
            <pc:docMk/>
            <pc:sldMk cId="328491032" sldId="16497392"/>
            <ac:picMk id="2" creationId="{3FC2DE94-5D55-E144-A723-8C172E077F06}"/>
          </ac:picMkLst>
        </pc:picChg>
      </pc:sldChg>
      <pc:sldChg chg="addSp delSp modSp mod">
        <pc:chgData name="wang ruifan" userId="7bc4c4cf1069629e" providerId="LiveId" clId="{76A3FAFA-EF9A-4BD4-B07C-D9BEECFFB86D}" dt="2024-08-14T01:23:42.494" v="62" actId="20577"/>
        <pc:sldMkLst>
          <pc:docMk/>
          <pc:sldMk cId="929085376" sldId="16497393"/>
        </pc:sldMkLst>
        <pc:spChg chg="mod">
          <ac:chgData name="wang ruifan" userId="7bc4c4cf1069629e" providerId="LiveId" clId="{76A3FAFA-EF9A-4BD4-B07C-D9BEECFFB86D}" dt="2024-08-14T01:23:42.494" v="62" actId="20577"/>
          <ac:spMkLst>
            <pc:docMk/>
            <pc:sldMk cId="929085376" sldId="16497393"/>
            <ac:spMk id="9" creationId="{00000000-0000-0000-0000-000000000000}"/>
          </ac:spMkLst>
        </pc:spChg>
        <pc:spChg chg="mod">
          <ac:chgData name="wang ruifan" userId="7bc4c4cf1069629e" providerId="LiveId" clId="{76A3FAFA-EF9A-4BD4-B07C-D9BEECFFB86D}" dt="2024-08-14T01:23:34.314" v="60"/>
          <ac:spMkLst>
            <pc:docMk/>
            <pc:sldMk cId="929085376" sldId="16497393"/>
            <ac:spMk id="21" creationId="{00000000-0000-0000-0000-000000000000}"/>
          </ac:spMkLst>
        </pc:spChg>
        <pc:grpChg chg="mod">
          <ac:chgData name="wang ruifan" userId="7bc4c4cf1069629e" providerId="LiveId" clId="{76A3FAFA-EF9A-4BD4-B07C-D9BEECFFB86D}" dt="2024-08-13T01:32:56.944" v="36" actId="1076"/>
          <ac:grpSpMkLst>
            <pc:docMk/>
            <pc:sldMk cId="929085376" sldId="16497393"/>
            <ac:grpSpMk id="10" creationId="{00000000-0000-0000-0000-000000000000}"/>
          </ac:grpSpMkLst>
        </pc:grpChg>
        <pc:picChg chg="add mod">
          <ac:chgData name="wang ruifan" userId="7bc4c4cf1069629e" providerId="LiveId" clId="{76A3FAFA-EF9A-4BD4-B07C-D9BEECFFB86D}" dt="2024-08-13T01:32:50.778" v="33" actId="1076"/>
          <ac:picMkLst>
            <pc:docMk/>
            <pc:sldMk cId="929085376" sldId="16497393"/>
            <ac:picMk id="2" creationId="{D4986566-7241-B45F-FAD0-2CA6CED581C4}"/>
          </ac:picMkLst>
        </pc:picChg>
        <pc:picChg chg="del mod">
          <ac:chgData name="wang ruifan" userId="7bc4c4cf1069629e" providerId="LiveId" clId="{76A3FAFA-EF9A-4BD4-B07C-D9BEECFFB86D}" dt="2024-08-13T01:32:37.954" v="30" actId="478"/>
          <ac:picMkLst>
            <pc:docMk/>
            <pc:sldMk cId="929085376" sldId="16497393"/>
            <ac:picMk id="7" creationId="{25D03294-B6B1-9EA4-F108-52555024A640}"/>
          </ac:picMkLst>
        </pc:picChg>
        <pc:picChg chg="mod">
          <ac:chgData name="wang ruifan" userId="7bc4c4cf1069629e" providerId="LiveId" clId="{76A3FAFA-EF9A-4BD4-B07C-D9BEECFFB86D}" dt="2024-08-13T01:33:00.131" v="37" actId="1076"/>
          <ac:picMkLst>
            <pc:docMk/>
            <pc:sldMk cId="929085376" sldId="16497393"/>
            <ac:picMk id="12" creationId="{042D8E45-A68B-13C5-1BEA-5ED65B5AB672}"/>
          </ac:picMkLst>
        </pc:picChg>
      </pc:sldChg>
      <pc:sldChg chg="modSp mod">
        <pc:chgData name="wang ruifan" userId="7bc4c4cf1069629e" providerId="LiveId" clId="{76A3FAFA-EF9A-4BD4-B07C-D9BEECFFB86D}" dt="2024-08-14T01:24:25.583" v="67" actId="14100"/>
        <pc:sldMkLst>
          <pc:docMk/>
          <pc:sldMk cId="1828645626" sldId="16497394"/>
        </pc:sldMkLst>
        <pc:spChg chg="mod">
          <ac:chgData name="wang ruifan" userId="7bc4c4cf1069629e" providerId="LiveId" clId="{76A3FAFA-EF9A-4BD4-B07C-D9BEECFFB86D}" dt="2024-08-14T01:24:01.098" v="64" actId="20577"/>
          <ac:spMkLst>
            <pc:docMk/>
            <pc:sldMk cId="1828645626" sldId="16497394"/>
            <ac:spMk id="21" creationId="{00000000-0000-0000-0000-000000000000}"/>
          </ac:spMkLst>
        </pc:spChg>
        <pc:picChg chg="mod">
          <ac:chgData name="wang ruifan" userId="7bc4c4cf1069629e" providerId="LiveId" clId="{76A3FAFA-EF9A-4BD4-B07C-D9BEECFFB86D}" dt="2024-08-14T01:24:25.583" v="67" actId="14100"/>
          <ac:picMkLst>
            <pc:docMk/>
            <pc:sldMk cId="1828645626" sldId="16497394"/>
            <ac:picMk id="4" creationId="{AD4A6FEF-B77F-131E-BB6A-FA602A7C6563}"/>
          </ac:picMkLst>
        </pc:picChg>
      </pc:sldChg>
      <pc:sldChg chg="modSp mod">
        <pc:chgData name="wang ruifan" userId="7bc4c4cf1069629e" providerId="LiveId" clId="{76A3FAFA-EF9A-4BD4-B07C-D9BEECFFB86D}" dt="2024-08-14T01:24:29.946" v="69" actId="20577"/>
        <pc:sldMkLst>
          <pc:docMk/>
          <pc:sldMk cId="2530507236" sldId="16497395"/>
        </pc:sldMkLst>
        <pc:spChg chg="mod">
          <ac:chgData name="wang ruifan" userId="7bc4c4cf1069629e" providerId="LiveId" clId="{76A3FAFA-EF9A-4BD4-B07C-D9BEECFFB86D}" dt="2024-08-14T01:24:29.946" v="69" actId="20577"/>
          <ac:spMkLst>
            <pc:docMk/>
            <pc:sldMk cId="2530507236" sldId="16497395"/>
            <ac:spMk id="9" creationId="{00000000-0000-0000-0000-000000000000}"/>
          </ac:spMkLst>
        </pc:spChg>
      </pc:sldChg>
      <pc:sldChg chg="addSp modSp mod">
        <pc:chgData name="wang ruifan" userId="7bc4c4cf1069629e" providerId="LiveId" clId="{76A3FAFA-EF9A-4BD4-B07C-D9BEECFFB86D}" dt="2024-08-14T01:37:26.347" v="121" actId="20577"/>
        <pc:sldMkLst>
          <pc:docMk/>
          <pc:sldMk cId="0" sldId="16497396"/>
        </pc:sldMkLst>
        <pc:spChg chg="add mod">
          <ac:chgData name="wang ruifan" userId="7bc4c4cf1069629e" providerId="LiveId" clId="{76A3FAFA-EF9A-4BD4-B07C-D9BEECFFB86D}" dt="2024-08-14T01:37:26.347" v="121" actId="20577"/>
          <ac:spMkLst>
            <pc:docMk/>
            <pc:sldMk cId="0" sldId="16497396"/>
            <ac:spMk id="5" creationId="{4FA85CAB-7101-0C76-9EF4-4D950F52691D}"/>
          </ac:spMkLst>
        </pc:spChg>
        <pc:picChg chg="mod">
          <ac:chgData name="wang ruifan" userId="7bc4c4cf1069629e" providerId="LiveId" clId="{76A3FAFA-EF9A-4BD4-B07C-D9BEECFFB86D}" dt="2024-08-13T01:30:27.488" v="4" actId="1076"/>
          <ac:picMkLst>
            <pc:docMk/>
            <pc:sldMk cId="0" sldId="16497396"/>
            <ac:picMk id="2" creationId="{409A4E9F-2B81-0CED-6427-9BE1252833F2}"/>
          </ac:picMkLst>
        </pc:picChg>
      </pc:sldChg>
      <pc:sldChg chg="modSp mod">
        <pc:chgData name="wang ruifan" userId="7bc4c4cf1069629e" providerId="LiveId" clId="{76A3FAFA-EF9A-4BD4-B07C-D9BEECFFB86D}" dt="2024-08-13T01:34:05.576" v="40"/>
        <pc:sldMkLst>
          <pc:docMk/>
          <pc:sldMk cId="192895945" sldId="16497397"/>
        </pc:sldMkLst>
        <pc:spChg chg="mod">
          <ac:chgData name="wang ruifan" userId="7bc4c4cf1069629e" providerId="LiveId" clId="{76A3FAFA-EF9A-4BD4-B07C-D9BEECFFB86D}" dt="2024-08-13T01:34:05.576" v="40"/>
          <ac:spMkLst>
            <pc:docMk/>
            <pc:sldMk cId="192895945" sldId="16497397"/>
            <ac:spMk id="58" creationId="{63B52A41-ECF7-00BE-C99E-F95F929F06A9}"/>
          </ac:spMkLst>
        </pc:spChg>
      </pc:sldChg>
      <pc:sldChg chg="modSp mod">
        <pc:chgData name="wang ruifan" userId="7bc4c4cf1069629e" providerId="LiveId" clId="{76A3FAFA-EF9A-4BD4-B07C-D9BEECFFB86D}" dt="2024-08-14T01:39:39.610" v="162" actId="113"/>
        <pc:sldMkLst>
          <pc:docMk/>
          <pc:sldMk cId="1549273493" sldId="16497398"/>
        </pc:sldMkLst>
        <pc:spChg chg="mod">
          <ac:chgData name="wang ruifan" userId="7bc4c4cf1069629e" providerId="LiveId" clId="{76A3FAFA-EF9A-4BD4-B07C-D9BEECFFB86D}" dt="2024-08-14T01:39:39.610" v="162" actId="113"/>
          <ac:spMkLst>
            <pc:docMk/>
            <pc:sldMk cId="1549273493" sldId="16497398"/>
            <ac:spMk id="18" creationId="{159A174D-B639-A0AD-C44B-DA00E55A00CB}"/>
          </ac:spMkLst>
        </pc:spChg>
      </pc:sldChg>
      <pc:sldChg chg="addSp delSp modSp add mod">
        <pc:chgData name="wang ruifan" userId="7bc4c4cf1069629e" providerId="LiveId" clId="{76A3FAFA-EF9A-4BD4-B07C-D9BEECFFB86D}" dt="2024-08-14T01:37:08.072" v="119" actId="14826"/>
        <pc:sldMkLst>
          <pc:docMk/>
          <pc:sldMk cId="1354505720" sldId="16497399"/>
        </pc:sldMkLst>
        <pc:grpChg chg="del">
          <ac:chgData name="wang ruifan" userId="7bc4c4cf1069629e" providerId="LiveId" clId="{76A3FAFA-EF9A-4BD4-B07C-D9BEECFFB86D}" dt="2024-08-13T01:31:55.132" v="26" actId="478"/>
          <ac:grpSpMkLst>
            <pc:docMk/>
            <pc:sldMk cId="1354505720" sldId="16497399"/>
            <ac:grpSpMk id="9" creationId="{C2ED7017-3639-6302-C058-4862C2D087BF}"/>
          </ac:grpSpMkLst>
        </pc:grpChg>
        <pc:picChg chg="add mod">
          <ac:chgData name="wang ruifan" userId="7bc4c4cf1069629e" providerId="LiveId" clId="{76A3FAFA-EF9A-4BD4-B07C-D9BEECFFB86D}" dt="2024-08-14T01:37:08.072" v="119" actId="14826"/>
          <ac:picMkLst>
            <pc:docMk/>
            <pc:sldMk cId="1354505720" sldId="16497399"/>
            <ac:picMk id="3" creationId="{4CA97E43-2FA4-51FC-956E-643315F2F680}"/>
          </ac:picMkLst>
        </pc:picChg>
        <pc:picChg chg="add del mod">
          <ac:chgData name="wang ruifan" userId="7bc4c4cf1069629e" providerId="LiveId" clId="{76A3FAFA-EF9A-4BD4-B07C-D9BEECFFB86D}" dt="2024-08-13T01:34:29.896" v="41" actId="478"/>
          <ac:picMkLst>
            <pc:docMk/>
            <pc:sldMk cId="1354505720" sldId="16497399"/>
            <ac:picMk id="5" creationId="{00B51EE1-F193-5BE0-213C-9D67C198FE69}"/>
          </ac:picMkLst>
        </pc:picChg>
        <pc:picChg chg="add del mod">
          <ac:chgData name="wang ruifan" userId="7bc4c4cf1069629e" providerId="LiveId" clId="{76A3FAFA-EF9A-4BD4-B07C-D9BEECFFB86D}" dt="2024-08-14T01:36:19.505" v="113" actId="478"/>
          <ac:picMkLst>
            <pc:docMk/>
            <pc:sldMk cId="1354505720" sldId="16497399"/>
            <ac:picMk id="22" creationId="{DD89F25B-3DED-57FF-794D-14C544A8A2F7}"/>
          </ac:picMkLst>
        </pc:picChg>
        <pc:cxnChg chg="mod">
          <ac:chgData name="wang ruifan" userId="7bc4c4cf1069629e" providerId="LiveId" clId="{76A3FAFA-EF9A-4BD4-B07C-D9BEECFFB86D}" dt="2024-08-13T01:31:55.132" v="26" actId="478"/>
          <ac:cxnSpMkLst>
            <pc:docMk/>
            <pc:sldMk cId="1354505720" sldId="16497399"/>
            <ac:cxnSpMk id="54" creationId="{487151F2-86E0-2402-C94F-22F871ADEBAB}"/>
          </ac:cxnSpMkLst>
        </pc:cxnChg>
        <pc:cxnChg chg="mod">
          <ac:chgData name="wang ruifan" userId="7bc4c4cf1069629e" providerId="LiveId" clId="{76A3FAFA-EF9A-4BD4-B07C-D9BEECFFB86D}" dt="2024-08-13T01:31:55.132" v="26" actId="478"/>
          <ac:cxnSpMkLst>
            <pc:docMk/>
            <pc:sldMk cId="1354505720" sldId="16497399"/>
            <ac:cxnSpMk id="56" creationId="{C3AA13A6-C8E9-1FE9-EC6A-E0A08FAFC267}"/>
          </ac:cxnSpMkLst>
        </pc:cxnChg>
      </pc:sldChg>
    </pc:docChg>
  </pc:docChgLst>
  <pc:docChgLst>
    <pc:chgData name="wang ruifan" userId="7bc4c4cf1069629e" providerId="LiveId" clId="{AD56F780-32F3-4DA9-A89F-56623706BD65}"/>
    <pc:docChg chg="custSel modSld">
      <pc:chgData name="wang ruifan" userId="7bc4c4cf1069629e" providerId="LiveId" clId="{AD56F780-32F3-4DA9-A89F-56623706BD65}" dt="2024-07-24T12:53:28.675" v="100" actId="14100"/>
      <pc:docMkLst>
        <pc:docMk/>
      </pc:docMkLst>
      <pc:sldChg chg="delSp modSp mod">
        <pc:chgData name="wang ruifan" userId="7bc4c4cf1069629e" providerId="LiveId" clId="{AD56F780-32F3-4DA9-A89F-56623706BD65}" dt="2024-07-24T12:53:28.675" v="100" actId="14100"/>
        <pc:sldMkLst>
          <pc:docMk/>
          <pc:sldMk cId="0" sldId="16497365"/>
        </pc:sldMkLst>
        <pc:grpChg chg="del">
          <ac:chgData name="wang ruifan" userId="7bc4c4cf1069629e" providerId="LiveId" clId="{AD56F780-32F3-4DA9-A89F-56623706BD65}" dt="2024-07-24T12:53:22.930" v="98" actId="478"/>
          <ac:grpSpMkLst>
            <pc:docMk/>
            <pc:sldMk cId="0" sldId="16497365"/>
            <ac:grpSpMk id="4" creationId="{00000000-0000-0000-0000-000000000000}"/>
          </ac:grpSpMkLst>
        </pc:grpChg>
        <pc:grpChg chg="mod">
          <ac:chgData name="wang ruifan" userId="7bc4c4cf1069629e" providerId="LiveId" clId="{AD56F780-32F3-4DA9-A89F-56623706BD65}" dt="2024-07-24T12:53:28.675" v="100" actId="14100"/>
          <ac:grpSpMkLst>
            <pc:docMk/>
            <pc:sldMk cId="0" sldId="16497365"/>
            <ac:grpSpMk id="7" creationId="{00000000-0000-0000-0000-000000000000}"/>
          </ac:grpSpMkLst>
        </pc:grpChg>
        <pc:grpChg chg="del">
          <ac:chgData name="wang ruifan" userId="7bc4c4cf1069629e" providerId="LiveId" clId="{AD56F780-32F3-4DA9-A89F-56623706BD65}" dt="2024-07-24T12:53:24.146" v="99" actId="478"/>
          <ac:grpSpMkLst>
            <pc:docMk/>
            <pc:sldMk cId="0" sldId="16497365"/>
            <ac:grpSpMk id="12" creationId="{00000000-0000-0000-0000-000000000000}"/>
          </ac:grpSpMkLst>
        </pc:grpChg>
        <pc:picChg chg="mod">
          <ac:chgData name="wang ruifan" userId="7bc4c4cf1069629e" providerId="LiveId" clId="{AD56F780-32F3-4DA9-A89F-56623706BD65}" dt="2024-07-24T12:44:00.644" v="4" actId="14826"/>
          <ac:picMkLst>
            <pc:docMk/>
            <pc:sldMk cId="0" sldId="16497365"/>
            <ac:picMk id="5" creationId="{8B4059BB-19E0-3235-74FE-027D0554CA9C}"/>
          </ac:picMkLst>
        </pc:picChg>
        <pc:picChg chg="mod">
          <ac:chgData name="wang ruifan" userId="7bc4c4cf1069629e" providerId="LiveId" clId="{AD56F780-32F3-4DA9-A89F-56623706BD65}" dt="2024-07-24T12:44:12.097" v="5" actId="14826"/>
          <ac:picMkLst>
            <pc:docMk/>
            <pc:sldMk cId="0" sldId="16497365"/>
            <ac:picMk id="7181206" creationId="{00000000-0000-0000-0000-000000000000}"/>
          </ac:picMkLst>
        </pc:picChg>
      </pc:sldChg>
      <pc:sldChg chg="delSp modSp mod">
        <pc:chgData name="wang ruifan" userId="7bc4c4cf1069629e" providerId="LiveId" clId="{AD56F780-32F3-4DA9-A89F-56623706BD65}" dt="2024-07-24T12:51:57.793" v="97"/>
        <pc:sldMkLst>
          <pc:docMk/>
          <pc:sldMk cId="0" sldId="16497389"/>
        </pc:sldMkLst>
        <pc:spChg chg="del topLvl">
          <ac:chgData name="wang ruifan" userId="7bc4c4cf1069629e" providerId="LiveId" clId="{AD56F780-32F3-4DA9-A89F-56623706BD65}" dt="2024-07-24T12:49:19.362" v="7" actId="478"/>
          <ac:spMkLst>
            <pc:docMk/>
            <pc:sldMk cId="0" sldId="16497389"/>
            <ac:spMk id="8" creationId="{00000000-0000-0000-0000-000000000000}"/>
          </ac:spMkLst>
        </pc:spChg>
        <pc:spChg chg="del mod topLvl">
          <ac:chgData name="wang ruifan" userId="7bc4c4cf1069629e" providerId="LiveId" clId="{AD56F780-32F3-4DA9-A89F-56623706BD65}" dt="2024-07-24T12:49:17.944" v="6" actId="478"/>
          <ac:spMkLst>
            <pc:docMk/>
            <pc:sldMk cId="0" sldId="16497389"/>
            <ac:spMk id="9" creationId="{00000000-0000-0000-0000-000000000000}"/>
          </ac:spMkLst>
        </pc:spChg>
        <pc:spChg chg="mod">
          <ac:chgData name="wang ruifan" userId="7bc4c4cf1069629e" providerId="LiveId" clId="{AD56F780-32F3-4DA9-A89F-56623706BD65}" dt="2024-07-24T12:51:57.793" v="97"/>
          <ac:spMkLst>
            <pc:docMk/>
            <pc:sldMk cId="0" sldId="16497389"/>
            <ac:spMk id="22" creationId="{00000000-0000-0000-0000-000000000000}"/>
          </ac:spMkLst>
        </pc:spChg>
        <pc:grpChg chg="mod">
          <ac:chgData name="wang ruifan" userId="7bc4c4cf1069629e" providerId="LiveId" clId="{AD56F780-32F3-4DA9-A89F-56623706BD65}" dt="2024-07-24T12:50:51.910" v="48" actId="14100"/>
          <ac:grpSpMkLst>
            <pc:docMk/>
            <pc:sldMk cId="0" sldId="16497389"/>
            <ac:grpSpMk id="4" creationId="{00000000-0000-0000-0000-000000000000}"/>
          </ac:grpSpMkLst>
        </pc:grpChg>
        <pc:grpChg chg="del">
          <ac:chgData name="wang ruifan" userId="7bc4c4cf1069629e" providerId="LiveId" clId="{AD56F780-32F3-4DA9-A89F-56623706BD65}" dt="2024-07-24T12:49:17.944" v="6" actId="478"/>
          <ac:grpSpMkLst>
            <pc:docMk/>
            <pc:sldMk cId="0" sldId="16497389"/>
            <ac:grpSpMk id="7" creationId="{00000000-0000-0000-0000-000000000000}"/>
          </ac:grpSpMkLst>
        </pc:grpChg>
        <pc:grpChg chg="del">
          <ac:chgData name="wang ruifan" userId="7bc4c4cf1069629e" providerId="LiveId" clId="{AD56F780-32F3-4DA9-A89F-56623706BD65}" dt="2024-07-24T12:49:20.333" v="8" actId="478"/>
          <ac:grpSpMkLst>
            <pc:docMk/>
            <pc:sldMk cId="0" sldId="16497389"/>
            <ac:grpSpMk id="12" creationId="{00000000-0000-0000-0000-000000000000}"/>
          </ac:grpSpMkLst>
        </pc:grpChg>
      </pc:sldChg>
      <pc:sldChg chg="addSp delSp modSp mod delAnim">
        <pc:chgData name="wang ruifan" userId="7bc4c4cf1069629e" providerId="LiveId" clId="{AD56F780-32F3-4DA9-A89F-56623706BD65}" dt="2024-07-24T12:41:01.035" v="2" actId="1076"/>
        <pc:sldMkLst>
          <pc:docMk/>
          <pc:sldMk cId="0" sldId="16497396"/>
        </pc:sldMkLst>
        <pc:picChg chg="add mod">
          <ac:chgData name="wang ruifan" userId="7bc4c4cf1069629e" providerId="LiveId" clId="{AD56F780-32F3-4DA9-A89F-56623706BD65}" dt="2024-07-24T12:41:01.035" v="2" actId="1076"/>
          <ac:picMkLst>
            <pc:docMk/>
            <pc:sldMk cId="0" sldId="16497396"/>
            <ac:picMk id="2" creationId="{409A4E9F-2B81-0CED-6427-9BE1252833F2}"/>
          </ac:picMkLst>
        </pc:picChg>
        <pc:picChg chg="del">
          <ac:chgData name="wang ruifan" userId="7bc4c4cf1069629e" providerId="LiveId" clId="{AD56F780-32F3-4DA9-A89F-56623706BD65}" dt="2024-07-24T12:40:55.932" v="0" actId="478"/>
          <ac:picMkLst>
            <pc:docMk/>
            <pc:sldMk cId="0" sldId="16497396"/>
            <ac:picMk id="3" creationId="{54F7C417-535A-4EAD-1A8C-E75B2B9CF7B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940656-2D3A-4FA3-9CC1-05A576792DF3}" type="datetimeFigureOut">
              <a:rPr lang="zh-CN" altLang="en-US" smtClean="0"/>
              <a:t>2024/8/14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5BE0A1-1C2E-48D8-85D9-2B933880AD99}"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5BE0A1-1C2E-48D8-85D9-2B933880AD99}"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1.0penMV:</a:t>
            </a:r>
            <a:r>
              <a:rPr lang="zh-CN" altLang="en-US" dirty="0"/>
              <a:t>这是一款基于</a:t>
            </a:r>
            <a:r>
              <a:rPr lang="en-US" altLang="zh-CN" dirty="0"/>
              <a:t>STM32</a:t>
            </a:r>
            <a:r>
              <a:rPr lang="zh-CN" altLang="en-US" dirty="0"/>
              <a:t>的视觉处理模块，常用于图像处理和视觉循迹</a:t>
            </a:r>
            <a:endParaRPr lang="en-US" altLang="zh-CN" dirty="0"/>
          </a:p>
          <a:p>
            <a:r>
              <a:rPr lang="en-US" altLang="zh-CN" dirty="0"/>
              <a:t>3.FPGA:</a:t>
            </a:r>
            <a:r>
              <a:rPr lang="zh-CN" altLang="en-US" dirty="0"/>
              <a:t>例如</a:t>
            </a:r>
            <a:r>
              <a:rPr lang="en-US" altLang="zh-CN" dirty="0"/>
              <a:t>Xilinx Zynq-7020</a:t>
            </a:r>
            <a:r>
              <a:rPr lang="zh-CN" altLang="en-US" dirty="0"/>
              <a:t>，这是一款内置</a:t>
            </a:r>
            <a:r>
              <a:rPr lang="en-US" altLang="zh-CN" dirty="0"/>
              <a:t>Cortex-A9</a:t>
            </a:r>
            <a:r>
              <a:rPr lang="zh-CN" altLang="en-US" dirty="0"/>
              <a:t>双核</a:t>
            </a:r>
            <a:r>
              <a:rPr lang="en-US" altLang="zh-CN" dirty="0"/>
              <a:t>CPU</a:t>
            </a:r>
            <a:r>
              <a:rPr lang="zh-CN" altLang="en-US" dirty="0"/>
              <a:t>的高性能</a:t>
            </a:r>
            <a:r>
              <a:rPr lang="en-US" altLang="zh-CN" dirty="0"/>
              <a:t>FPGA</a:t>
            </a:r>
            <a:r>
              <a:rPr lang="zh-CN" altLang="en-US" dirty="0"/>
              <a:t>，常用于复杂的传感器数据处理和多功能模块的集成</a:t>
            </a:r>
          </a:p>
        </p:txBody>
      </p:sp>
      <p:sp>
        <p:nvSpPr>
          <p:cNvPr id="4" name="灯片编号占位符 3"/>
          <p:cNvSpPr>
            <a:spLocks noGrp="1"/>
          </p:cNvSpPr>
          <p:nvPr>
            <p:ph type="sldNum" sz="quarter" idx="10"/>
          </p:nvPr>
        </p:nvSpPr>
        <p:spPr/>
        <p:txBody>
          <a:bodyPr/>
          <a:lstStyle/>
          <a:p>
            <a:fld id="{B95BE0A1-1C2E-48D8-85D9-2B933880AD99}" type="slidenum">
              <a:rPr lang="zh-CN" altLang="en-US" smtClean="0"/>
              <a:t>10</a:t>
            </a:fld>
            <a:endParaRPr lang="zh-CN" altLang="en-US"/>
          </a:p>
        </p:txBody>
      </p:sp>
    </p:spTree>
    <p:extLst>
      <p:ext uri="{BB962C8B-B14F-4D97-AF65-F5344CB8AC3E}">
        <p14:creationId xmlns:p14="http://schemas.microsoft.com/office/powerpoint/2010/main" val="1294402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auto">
              <a:lnSpc>
                <a:spcPct val="130000"/>
              </a:lnSpc>
              <a:buClr>
                <a:srgbClr val="FD1D16"/>
              </a:buClr>
            </a:pPr>
            <a:r>
              <a:rPr lang="zh-CN" altLang="en-US" b="1"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数据通信与同步：</a:t>
            </a:r>
            <a:r>
              <a:rPr lang="zh-CN" altLang="en-US"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与现今大部分智能小车采用高性能主控板</a:t>
            </a:r>
            <a:r>
              <a:rPr lang="en-US" altLang="zh-CN"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a:t>
            </a:r>
            <a:r>
              <a:rPr lang="zh-CN" altLang="en-US"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低性能控制板使用串口进行控制不同，本设计采用单主控板，利用多核异构实现“以一抵二”，主核与从核之间通过RPMsg协议进行数据通信。通过核间通信，可以降低主控模块和控制模块的通信延迟。</a:t>
            </a:r>
          </a:p>
          <a:p>
            <a:pPr fontAlgn="auto">
              <a:lnSpc>
                <a:spcPct val="130000"/>
              </a:lnSpc>
              <a:buClr>
                <a:srgbClr val="FD1D16"/>
              </a:buClr>
            </a:pPr>
            <a:r>
              <a:rPr lang="zh-CN" altLang="en-US" b="1"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功能分配明确：</a:t>
            </a:r>
            <a:r>
              <a:rPr lang="zh-CN" altLang="en-US"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该设计中，主核和从核分别负责不同的任务。主核运行在基于Linux的Ubuntu系统上，主要负责激光雷达数据的处理和用户界面的交互。而从核则运行在实时性更强的FreeRTOS系统上，专门负责进行运动控制和紧急制动相关的任务。这种分工使得系统能够同时高效地进行建图和运动控制，提高了整体的运行效率和响应速度。</a:t>
            </a:r>
          </a:p>
          <a:p>
            <a:pPr fontAlgn="auto">
              <a:lnSpc>
                <a:spcPct val="130000"/>
              </a:lnSpc>
              <a:buClr>
                <a:srgbClr val="FD1D16"/>
              </a:buClr>
            </a:pPr>
            <a:r>
              <a:rPr lang="zh-CN" altLang="en-US" b="1"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实时性与稳定性增强：</a:t>
            </a:r>
            <a:r>
              <a:rPr lang="zh-CN" altLang="en-US"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由于从核采用实时操作系统FreeRTOS，它能够保证关键操作如驱动电机和处理前避障传感器信号的即时性和准确性。这对于紧急制动的安全相关的功能尤为重要，能够在检测到障碍物时迅速做出反应，大大提高了系统的稳定性和可靠性。</a:t>
            </a:r>
          </a:p>
          <a:p>
            <a:endParaRPr lang="zh-CN" altLang="en-US" dirty="0"/>
          </a:p>
        </p:txBody>
      </p:sp>
      <p:sp>
        <p:nvSpPr>
          <p:cNvPr id="4" name="灯片编号占位符 3"/>
          <p:cNvSpPr>
            <a:spLocks noGrp="1"/>
          </p:cNvSpPr>
          <p:nvPr>
            <p:ph type="sldNum" sz="quarter" idx="10"/>
          </p:nvPr>
        </p:nvSpPr>
        <p:spPr/>
        <p:txBody>
          <a:bodyPr/>
          <a:lstStyle/>
          <a:p>
            <a:fld id="{B95BE0A1-1C2E-48D8-85D9-2B933880AD99}"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auto">
              <a:lnSpc>
                <a:spcPct val="130000"/>
              </a:lnSpc>
              <a:buClr>
                <a:srgbClr val="FD1D16"/>
              </a:buClr>
            </a:pPr>
            <a:r>
              <a:rPr lang="zh-CN" altLang="en-US" b="1"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数据通信与同步：</a:t>
            </a:r>
            <a:r>
              <a:rPr lang="zh-CN" altLang="en-US"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与现今大部分智能小车采用高性能主控板</a:t>
            </a:r>
            <a:r>
              <a:rPr lang="en-US" altLang="zh-CN"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a:t>
            </a:r>
            <a:r>
              <a:rPr lang="zh-CN" altLang="en-US"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低性能控制板使用串口进行控制不同，本设计采用单主控板，利用多核异构实现“以一抵二”，主核与从核之间通过RPMsg协议进行数据通信。通过核间通信，可以降低主控模块和控制模块的通信延迟。</a:t>
            </a:r>
          </a:p>
          <a:p>
            <a:pPr fontAlgn="auto">
              <a:lnSpc>
                <a:spcPct val="130000"/>
              </a:lnSpc>
              <a:buClr>
                <a:srgbClr val="FD1D16"/>
              </a:buClr>
            </a:pPr>
            <a:r>
              <a:rPr lang="zh-CN" altLang="en-US" b="1"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功能分配明确：</a:t>
            </a:r>
            <a:r>
              <a:rPr lang="zh-CN" altLang="en-US"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该设计中，主核和从核分别负责不同的任务。主核运行在基于Linux的Ubuntu系统上，主要负责激光雷达数据的处理和用户界面的交互。而从核则运行在实时性更强的FreeRTOS系统上，专门负责进行运动控制和紧急制动相关的任务。这种分工使得系统能够同时高效地进行建图和运动控制，提高了整体的运行效率和响应速度。</a:t>
            </a:r>
          </a:p>
          <a:p>
            <a:pPr fontAlgn="auto">
              <a:lnSpc>
                <a:spcPct val="130000"/>
              </a:lnSpc>
              <a:buClr>
                <a:srgbClr val="FD1D16"/>
              </a:buClr>
            </a:pPr>
            <a:r>
              <a:rPr lang="zh-CN" altLang="en-US" b="1"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实时性与稳定性增强：</a:t>
            </a:r>
            <a:r>
              <a:rPr lang="zh-CN" altLang="en-US"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由于从核采用实时操作系统FreeRTOS，它能够保证关键操作如驱动电机和处理前避障传感器信号的即时性和准确性。这对于紧急制动的安全相关的功能尤为重要，能够在检测到障碍物时迅速做出反应，大大提高了系统的稳定性和可靠性。</a:t>
            </a:r>
          </a:p>
          <a:p>
            <a:endParaRPr lang="zh-CN" altLang="en-US" dirty="0"/>
          </a:p>
        </p:txBody>
      </p:sp>
      <p:sp>
        <p:nvSpPr>
          <p:cNvPr id="4" name="灯片编号占位符 3"/>
          <p:cNvSpPr>
            <a:spLocks noGrp="1"/>
          </p:cNvSpPr>
          <p:nvPr>
            <p:ph type="sldNum" sz="quarter" idx="10"/>
          </p:nvPr>
        </p:nvSpPr>
        <p:spPr/>
        <p:txBody>
          <a:bodyPr/>
          <a:lstStyle/>
          <a:p>
            <a:fld id="{B95BE0A1-1C2E-48D8-85D9-2B933880AD99}" type="slidenum">
              <a:rPr lang="zh-CN" altLang="en-US" smtClean="0"/>
              <a:t>12</a:t>
            </a:fld>
            <a:endParaRPr lang="zh-CN" altLang="en-US"/>
          </a:p>
        </p:txBody>
      </p:sp>
    </p:spTree>
    <p:extLst>
      <p:ext uri="{BB962C8B-B14F-4D97-AF65-F5344CB8AC3E}">
        <p14:creationId xmlns:p14="http://schemas.microsoft.com/office/powerpoint/2010/main" val="17327354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感知与检测机制：</a:t>
            </a:r>
            <a:r>
              <a:rPr lang="zh-CN" altLang="en-US"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小车前部装配有红外传感器，用于检测前方障碍物。这些传感器能够实时监测小车行进路径上的障碍，如墙壁、行人或其他障碍物。一旦检测到障碍物，系统会立即触发紧急制动信号。</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制动执行：</a:t>
            </a:r>
            <a:r>
              <a:rPr lang="zh-CN" altLang="en-US"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在接收到紧急制动信号后，运行在</a:t>
            </a:r>
            <a:r>
              <a:rPr lang="en-US" altLang="zh-CN" dirty="0" err="1">
                <a:solidFill>
                  <a:schemeClr val="tx1">
                    <a:lumMod val="65000"/>
                    <a:lumOff val="35000"/>
                  </a:schemeClr>
                </a:solidFill>
                <a:latin typeface="SimHei" panose="02010609060101010101" pitchFamily="34" charset="-122"/>
                <a:ea typeface="SimHei" panose="02010609060101010101" pitchFamily="34" charset="-122"/>
                <a:cs typeface="+mn-ea"/>
                <a:sym typeface="+mn-lt"/>
              </a:rPr>
              <a:t>FreeRTOS</a:t>
            </a:r>
            <a:r>
              <a:rPr lang="zh-CN" altLang="en-US"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的小车控制系统会立刻执行制动命令，通过电机控制减速直至停车。</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系统反馈与用户界面：</a:t>
            </a:r>
            <a:r>
              <a:rPr lang="zh-CN" altLang="en-US"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紧急制动激活时，用户界面会显示相关警告信息，提醒操作者小车已经停止运行以避免障碍。这种反馈机制对于保证操作者的响应速度和安全性至关重要。</a:t>
            </a:r>
          </a:p>
          <a:p>
            <a:endParaRPr lang="zh-CN" altLang="en-US" dirty="0"/>
          </a:p>
        </p:txBody>
      </p:sp>
      <p:sp>
        <p:nvSpPr>
          <p:cNvPr id="4" name="灯片编号占位符 3"/>
          <p:cNvSpPr>
            <a:spLocks noGrp="1"/>
          </p:cNvSpPr>
          <p:nvPr>
            <p:ph type="sldNum" sz="quarter" idx="10"/>
          </p:nvPr>
        </p:nvSpPr>
        <p:spPr/>
        <p:txBody>
          <a:bodyPr/>
          <a:lstStyle/>
          <a:p>
            <a:fld id="{B95BE0A1-1C2E-48D8-85D9-2B933880AD99}"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5BE0A1-1C2E-48D8-85D9-2B933880AD99}"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5BE0A1-1C2E-48D8-85D9-2B933880AD99}"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5BE0A1-1C2E-48D8-85D9-2B933880AD99}"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5BE0A1-1C2E-48D8-85D9-2B933880AD99}"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技术创新与应用：</a:t>
            </a:r>
            <a:r>
              <a:rPr lang="zh-CN" altLang="en-US" sz="1200"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本项目采用了主从核架构，高效分工处理复杂的数据与控制任务，展现了现代智能系统设计的高度集成与优化。通过ROS框架的应用，项目在软件架构上实现了高度的模块化和可扩展性，有效支持了复杂的功能实现和系统调度。</a:t>
            </a:r>
            <a:endParaRPr lang="en-US" altLang="zh-CN" sz="1200" dirty="0">
              <a:solidFill>
                <a:schemeClr val="tx1">
                  <a:lumMod val="65000"/>
                  <a:lumOff val="35000"/>
                </a:schemeClr>
              </a:solidFill>
              <a:latin typeface="SimHei" panose="02010609060101010101" pitchFamily="34" charset="-122"/>
              <a:ea typeface="SimHei" panose="02010609060101010101"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安全性与实用性：</a:t>
            </a:r>
            <a:r>
              <a:rPr lang="zh-CN" altLang="en-US" sz="1200"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紧急制动功能的引入极大增强了小车的安全性，使得小车能在遇到突发障碍时快速响应，防止事故发生。此外，激光雷达与传感器的结合优化了环境感知的准确性和范围，提高了小车的导航和地图构建能力。</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系统测试与验证：</a:t>
            </a:r>
            <a:r>
              <a:rPr lang="zh-CN" altLang="en-US" sz="1200"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通过严格的功能测试和性能评估，小车证明了其在真实环境中的可靠性和高效性。测试结果表明，小车的各项技术指标均达到或超出设计预期，验证了设计的正确性和先进性。</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未来展望：</a:t>
            </a:r>
            <a:r>
              <a:rPr lang="zh-CN" altLang="en-US" sz="1200"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本项目为智能建图小车的未来发展提供了新的视角和技术路径。未来工作将围绕提高系统的自主性如自主探索建图、扩展更多实用功能如导航和自动驾驶等，以及进一步优化用户交互体验等方向进行。</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tx1">
                    <a:lumMod val="65000"/>
                    <a:lumOff val="35000"/>
                  </a:schemeClr>
                </a:solidFill>
                <a:latin typeface="SimHei" panose="02010609060101010101" pitchFamily="34" charset="-122"/>
                <a:ea typeface="SimHei" panose="02010609060101010101" pitchFamily="34" charset="-122"/>
              </a:rPr>
              <a:t>总结</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在本项目中，我们成功设计并实现了一款基于飞腾派的智能建图小车，该小车具备高级的环境感知、实时地图构建和紧急制动等功能，能够在复杂环境中安全、高效地执行任务。在设计文档中，我们详细阐述了小车的硬件配置、软件架构以及各项功能的实现过程，展示了项目从理论到实践的全过程。本项目的成功实施展示了智能建图小车的广泛应用潜力，为未来相关技术的进步和应用开辟了新的道路，同时也为智能系统的研究与教学提供了宝贵的实践经验和技术积累。</a:t>
            </a:r>
          </a:p>
          <a:p>
            <a:endParaRPr lang="zh-CN" altLang="en-US" dirty="0"/>
          </a:p>
        </p:txBody>
      </p:sp>
      <p:sp>
        <p:nvSpPr>
          <p:cNvPr id="4" name="灯片编号占位符 3"/>
          <p:cNvSpPr>
            <a:spLocks noGrp="1"/>
          </p:cNvSpPr>
          <p:nvPr>
            <p:ph type="sldNum" sz="quarter" idx="10"/>
          </p:nvPr>
        </p:nvSpPr>
        <p:spPr/>
        <p:txBody>
          <a:bodyPr/>
          <a:lstStyle/>
          <a:p>
            <a:fld id="{B95BE0A1-1C2E-48D8-85D9-2B933880AD99}" type="slidenum">
              <a:rPr lang="zh-CN" altLang="en-US" smtClean="0"/>
              <a:t>18</a:t>
            </a:fld>
            <a:endParaRPr lang="zh-CN" altLang="en-US"/>
          </a:p>
        </p:txBody>
      </p:sp>
    </p:spTree>
    <p:extLst>
      <p:ext uri="{BB962C8B-B14F-4D97-AF65-F5344CB8AC3E}">
        <p14:creationId xmlns:p14="http://schemas.microsoft.com/office/powerpoint/2010/main" val="3732253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5BE0A1-1C2E-48D8-85D9-2B933880AD99}"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5BE0A1-1C2E-48D8-85D9-2B933880AD99}"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5BE0A1-1C2E-48D8-85D9-2B933880AD99}"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5BE0A1-1C2E-48D8-85D9-2B933880AD99}" type="slidenum">
              <a:rPr lang="zh-CN" altLang="en-US" smtClean="0"/>
              <a:t>4</a:t>
            </a:fld>
            <a:endParaRPr lang="zh-CN" altLang="en-US"/>
          </a:p>
        </p:txBody>
      </p:sp>
    </p:spTree>
    <p:extLst>
      <p:ext uri="{BB962C8B-B14F-4D97-AF65-F5344CB8AC3E}">
        <p14:creationId xmlns:p14="http://schemas.microsoft.com/office/powerpoint/2010/main" val="1648987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5BE0A1-1C2E-48D8-85D9-2B933880AD99}" type="slidenum">
              <a:rPr lang="zh-CN" altLang="en-US" smtClean="0"/>
              <a:t>5</a:t>
            </a:fld>
            <a:endParaRPr lang="zh-CN" altLang="en-US"/>
          </a:p>
        </p:txBody>
      </p:sp>
    </p:spTree>
    <p:extLst>
      <p:ext uri="{BB962C8B-B14F-4D97-AF65-F5344CB8AC3E}">
        <p14:creationId xmlns:p14="http://schemas.microsoft.com/office/powerpoint/2010/main" val="3853705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5BE0A1-1C2E-48D8-85D9-2B933880AD99}" type="slidenum">
              <a:rPr lang="zh-CN" altLang="en-US" smtClean="0"/>
              <a:t>6</a:t>
            </a:fld>
            <a:endParaRPr lang="zh-CN" altLang="en-US"/>
          </a:p>
        </p:txBody>
      </p:sp>
    </p:spTree>
    <p:extLst>
      <p:ext uri="{BB962C8B-B14F-4D97-AF65-F5344CB8AC3E}">
        <p14:creationId xmlns:p14="http://schemas.microsoft.com/office/powerpoint/2010/main" val="943712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5BE0A1-1C2E-48D8-85D9-2B933880AD99}" type="slidenum">
              <a:rPr lang="zh-CN" altLang="en-US" smtClean="0"/>
              <a:t>7</a:t>
            </a:fld>
            <a:endParaRPr lang="zh-CN" altLang="en-US"/>
          </a:p>
        </p:txBody>
      </p:sp>
    </p:spTree>
    <p:extLst>
      <p:ext uri="{BB962C8B-B14F-4D97-AF65-F5344CB8AC3E}">
        <p14:creationId xmlns:p14="http://schemas.microsoft.com/office/powerpoint/2010/main" val="4172980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5BE0A1-1C2E-48D8-85D9-2B933880AD99}" type="slidenum">
              <a:rPr lang="zh-CN" altLang="en-US" smtClean="0"/>
              <a:t>8</a:t>
            </a:fld>
            <a:endParaRPr lang="zh-CN" altLang="en-US"/>
          </a:p>
        </p:txBody>
      </p:sp>
    </p:spTree>
    <p:extLst>
      <p:ext uri="{BB962C8B-B14F-4D97-AF65-F5344CB8AC3E}">
        <p14:creationId xmlns:p14="http://schemas.microsoft.com/office/powerpoint/2010/main" val="27303870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5BE0A1-1C2E-48D8-85D9-2B933880AD99}"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xStyles>
    <p:titleStyle>
      <a:lvl1pPr algn="l" defTabSz="1219200" rtl="0" eaLnBrk="1" latinLnBrk="0" hangingPunct="1">
        <a:lnSpc>
          <a:spcPct val="90000"/>
        </a:lnSpc>
        <a:spcBef>
          <a:spcPct val="0"/>
        </a:spcBef>
        <a:buNone/>
        <a:defRPr sz="5865" kern="1200">
          <a:solidFill>
            <a:schemeClr val="tx1"/>
          </a:solidFill>
          <a:latin typeface="+mj-lt"/>
          <a:ea typeface="+mj-ea"/>
          <a:cs typeface="+mj-cs"/>
        </a:defRPr>
      </a:lvl1pPr>
    </p:titleStyle>
    <p:bodyStyle>
      <a:lvl1pPr marL="304800" indent="-304800" algn="l" defTabSz="1219200" rtl="0" eaLnBrk="1" latinLnBrk="0" hangingPunct="1">
        <a:lnSpc>
          <a:spcPct val="90000"/>
        </a:lnSpc>
        <a:spcBef>
          <a:spcPct val="267000"/>
        </a:spcBef>
        <a:buFont typeface="Arial" panose="020B0604020202020204" pitchFamily="34" charset="0"/>
        <a:buChar char="•"/>
        <a:defRPr sz="3735" kern="1200">
          <a:solidFill>
            <a:schemeClr val="tx1"/>
          </a:solidFill>
          <a:latin typeface="+mn-lt"/>
          <a:ea typeface="+mn-ea"/>
          <a:cs typeface="+mn-cs"/>
        </a:defRPr>
      </a:lvl1pPr>
      <a:lvl2pPr marL="914400" indent="-304800" algn="l" defTabSz="1219200" rtl="0" eaLnBrk="1" latinLnBrk="0" hangingPunct="1">
        <a:lnSpc>
          <a:spcPct val="90000"/>
        </a:lnSpc>
        <a:spcBef>
          <a:spcPct val="134000"/>
        </a:spcBef>
        <a:buFont typeface="Arial" panose="020B0604020202020204" pitchFamily="34" charset="0"/>
        <a:buChar char="•"/>
        <a:defRPr sz="3200" kern="1200">
          <a:solidFill>
            <a:schemeClr val="tx1"/>
          </a:solidFill>
          <a:latin typeface="+mn-lt"/>
          <a:ea typeface="+mn-ea"/>
          <a:cs typeface="+mn-cs"/>
        </a:defRPr>
      </a:lvl2pPr>
      <a:lvl3pPr marL="1524000" indent="-304800" algn="l" defTabSz="1219200" rtl="0" eaLnBrk="1" latinLnBrk="0" hangingPunct="1">
        <a:lnSpc>
          <a:spcPct val="90000"/>
        </a:lnSpc>
        <a:spcBef>
          <a:spcPct val="134000"/>
        </a:spcBef>
        <a:buFont typeface="Arial" panose="020B0604020202020204" pitchFamily="34" charset="0"/>
        <a:buChar char="•"/>
        <a:defRPr sz="2665" kern="1200">
          <a:solidFill>
            <a:schemeClr val="tx1"/>
          </a:solidFill>
          <a:latin typeface="+mn-lt"/>
          <a:ea typeface="+mn-ea"/>
          <a:cs typeface="+mn-cs"/>
        </a:defRPr>
      </a:lvl3pPr>
      <a:lvl4pPr marL="2133600" indent="-304800" algn="l" defTabSz="1219200" rtl="0" eaLnBrk="1" latinLnBrk="0" hangingPunct="1">
        <a:lnSpc>
          <a:spcPct val="90000"/>
        </a:lnSpc>
        <a:spcBef>
          <a:spcPct val="134000"/>
        </a:spcBef>
        <a:buFont typeface="Arial" panose="020B0604020202020204" pitchFamily="34" charset="0"/>
        <a:buChar char="•"/>
        <a:defRPr sz="2400" kern="1200">
          <a:solidFill>
            <a:schemeClr val="tx1"/>
          </a:solidFill>
          <a:latin typeface="+mn-lt"/>
          <a:ea typeface="+mn-ea"/>
          <a:cs typeface="+mn-cs"/>
        </a:defRPr>
      </a:lvl4pPr>
      <a:lvl5pPr marL="2743200" indent="-304800" algn="l" defTabSz="1219200" rtl="0" eaLnBrk="1" latinLnBrk="0" hangingPunct="1">
        <a:lnSpc>
          <a:spcPct val="90000"/>
        </a:lnSpc>
        <a:spcBef>
          <a:spcPct val="134000"/>
        </a:spcBef>
        <a:buFont typeface="Arial" panose="020B0604020202020204" pitchFamily="34" charset="0"/>
        <a:buChar char="•"/>
        <a:defRPr sz="2400" kern="1200">
          <a:solidFill>
            <a:schemeClr val="tx1"/>
          </a:solidFill>
          <a:latin typeface="+mn-lt"/>
          <a:ea typeface="+mn-ea"/>
          <a:cs typeface="+mn-cs"/>
        </a:defRPr>
      </a:lvl5pPr>
      <a:lvl6pPr marL="3352800" indent="-304800" algn="l" defTabSz="1219200" rtl="0" eaLnBrk="1" latinLnBrk="0" hangingPunct="1">
        <a:lnSpc>
          <a:spcPct val="90000"/>
        </a:lnSpc>
        <a:spcBef>
          <a:spcPct val="134000"/>
        </a:spcBef>
        <a:buFont typeface="Arial" panose="020B0604020202020204" pitchFamily="34" charset="0"/>
        <a:buChar char="•"/>
        <a:defRPr sz="2400" kern="1200">
          <a:solidFill>
            <a:schemeClr val="tx1"/>
          </a:solidFill>
          <a:latin typeface="+mn-lt"/>
          <a:ea typeface="+mn-ea"/>
          <a:cs typeface="+mn-cs"/>
        </a:defRPr>
      </a:lvl6pPr>
      <a:lvl7pPr marL="3962400" indent="-304800" algn="l" defTabSz="1219200" rtl="0" eaLnBrk="1" latinLnBrk="0" hangingPunct="1">
        <a:lnSpc>
          <a:spcPct val="90000"/>
        </a:lnSpc>
        <a:spcBef>
          <a:spcPct val="134000"/>
        </a:spcBef>
        <a:buFont typeface="Arial" panose="020B0604020202020204" pitchFamily="34" charset="0"/>
        <a:buChar char="•"/>
        <a:defRPr sz="2400" kern="1200">
          <a:solidFill>
            <a:schemeClr val="tx1"/>
          </a:solidFill>
          <a:latin typeface="+mn-lt"/>
          <a:ea typeface="+mn-ea"/>
          <a:cs typeface="+mn-cs"/>
        </a:defRPr>
      </a:lvl7pPr>
      <a:lvl8pPr marL="4572000" indent="-304800" algn="l" defTabSz="1219200" rtl="0" eaLnBrk="1" latinLnBrk="0" hangingPunct="1">
        <a:lnSpc>
          <a:spcPct val="90000"/>
        </a:lnSpc>
        <a:spcBef>
          <a:spcPct val="134000"/>
        </a:spcBef>
        <a:buFont typeface="Arial" panose="020B0604020202020204" pitchFamily="34" charset="0"/>
        <a:buChar char="•"/>
        <a:defRPr sz="2400" kern="1200">
          <a:solidFill>
            <a:schemeClr val="tx1"/>
          </a:solidFill>
          <a:latin typeface="+mn-lt"/>
          <a:ea typeface="+mn-ea"/>
          <a:cs typeface="+mn-cs"/>
        </a:defRPr>
      </a:lvl8pPr>
      <a:lvl9pPr marL="5181600" indent="-304800" algn="l" defTabSz="1219200" rtl="0" eaLnBrk="1" latinLnBrk="0" hangingPunct="1">
        <a:lnSpc>
          <a:spcPct val="90000"/>
        </a:lnSpc>
        <a:spcBef>
          <a:spcPct val="134000"/>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10.png"/><Relationship Id="rId7" Type="http://schemas.openxmlformats.org/officeDocument/2006/relationships/image" Target="../media/image27.png"/><Relationship Id="rId12" Type="http://schemas.openxmlformats.org/officeDocument/2006/relationships/image" Target="../media/image32.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6.jpg"/><Relationship Id="rId11" Type="http://schemas.openxmlformats.org/officeDocument/2006/relationships/image" Target="../media/image31.jpg"/><Relationship Id="rId5" Type="http://schemas.openxmlformats.org/officeDocument/2006/relationships/image" Target="../media/image13.png"/><Relationship Id="rId10" Type="http://schemas.openxmlformats.org/officeDocument/2006/relationships/image" Target="../media/image30.svg"/><Relationship Id="rId4" Type="http://schemas.openxmlformats.org/officeDocument/2006/relationships/image" Target="../media/image11.png"/><Relationship Id="rId9"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13.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21.xml"/><Relationship Id="rId7" Type="http://schemas.openxmlformats.org/officeDocument/2006/relationships/image" Target="../media/image10.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notesSlide" Target="../notesSlides/notesSlide13.xml"/><Relationship Id="rId5" Type="http://schemas.openxmlformats.org/officeDocument/2006/relationships/slideLayout" Target="../slideLayouts/slideLayout1.xml"/><Relationship Id="rId10" Type="http://schemas.openxmlformats.org/officeDocument/2006/relationships/image" Target="../media/image34.png"/><Relationship Id="rId4" Type="http://schemas.openxmlformats.org/officeDocument/2006/relationships/tags" Target="../tags/tag22.xml"/><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35.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xml"/><Relationship Id="rId7" Type="http://schemas.openxmlformats.org/officeDocument/2006/relationships/image" Target="../media/image37.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6.xml"/><Relationship Id="rId9"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slideLayout" Target="../slideLayouts/slideLayout1.xml"/><Relationship Id="rId3" Type="http://schemas.openxmlformats.org/officeDocument/2006/relationships/tags" Target="../tags/tag4.xml"/><Relationship Id="rId21" Type="http://schemas.openxmlformats.org/officeDocument/2006/relationships/image" Target="../media/image10.png"/><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image" Target="../media/image9.pn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image" Target="../media/image13.png"/><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image" Target="../media/image12.png"/><Relationship Id="rId10" Type="http://schemas.openxmlformats.org/officeDocument/2006/relationships/tags" Target="../tags/tag11.xml"/><Relationship Id="rId19" Type="http://schemas.openxmlformats.org/officeDocument/2006/relationships/notesSlide" Target="../notesSlides/notesSlide2.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0.png"/><Relationship Id="rId7" Type="http://schemas.openxmlformats.org/officeDocument/2006/relationships/image" Target="../media/image15.jpeg"/><Relationship Id="rId12" Type="http://schemas.openxmlformats.org/officeDocument/2006/relationships/image" Target="../media/image20.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9.jpg"/><Relationship Id="rId5" Type="http://schemas.openxmlformats.org/officeDocument/2006/relationships/image" Target="../media/image13.png"/><Relationship Id="rId10" Type="http://schemas.openxmlformats.org/officeDocument/2006/relationships/image" Target="../media/image18.jpeg"/><Relationship Id="rId4" Type="http://schemas.openxmlformats.org/officeDocument/2006/relationships/image" Target="../media/image11.png"/><Relationship Id="rId9"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3.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3.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13.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13.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rot="5400000">
            <a:off x="3600450" y="-662305"/>
            <a:ext cx="4991100" cy="8183245"/>
            <a:chOff x="5159" y="552"/>
            <a:chExt cx="4273" cy="7004"/>
          </a:xfrm>
        </p:grpSpPr>
        <p:pic>
          <p:nvPicPr>
            <p:cNvPr id="2" name="null.png" descr="descr"/>
            <p:cNvPicPr>
              <a:picLocks noChangeAspect="1"/>
            </p:cNvPicPr>
            <p:nvPr/>
          </p:nvPicPr>
          <p:blipFill>
            <a:blip r:embed="rId3" cstate="print"/>
            <a:stretch>
              <a:fillRect/>
            </a:stretch>
          </p:blipFill>
          <p:spPr>
            <a:xfrm rot="21599999">
              <a:off x="5352" y="800"/>
              <a:ext cx="4081" cy="6756"/>
            </a:xfrm>
            <a:prstGeom prst="rect">
              <a:avLst/>
            </a:prstGeom>
          </p:spPr>
        </p:pic>
        <p:pic>
          <p:nvPicPr>
            <p:cNvPr id="3" name="null.png" descr="descr"/>
            <p:cNvPicPr>
              <a:picLocks noChangeAspect="1"/>
            </p:cNvPicPr>
            <p:nvPr/>
          </p:nvPicPr>
          <p:blipFill>
            <a:blip r:embed="rId4" cstate="print"/>
            <a:stretch>
              <a:fillRect/>
            </a:stretch>
          </p:blipFill>
          <p:spPr>
            <a:xfrm rot="1">
              <a:off x="5159" y="552"/>
              <a:ext cx="4081" cy="6756"/>
            </a:xfrm>
            <a:prstGeom prst="rect">
              <a:avLst/>
            </a:prstGeom>
          </p:spPr>
        </p:pic>
      </p:grpSp>
      <p:pic>
        <p:nvPicPr>
          <p:cNvPr id="4" name="null.png" descr="descr"/>
          <p:cNvPicPr>
            <a:picLocks noChangeAspect="1"/>
          </p:cNvPicPr>
          <p:nvPr/>
        </p:nvPicPr>
        <p:blipFill>
          <a:blip r:embed="rId5" cstate="print"/>
          <a:stretch>
            <a:fillRect/>
          </a:stretch>
        </p:blipFill>
        <p:spPr>
          <a:xfrm>
            <a:off x="3042910" y="2657539"/>
            <a:ext cx="6106185" cy="1481044"/>
          </a:xfrm>
          <a:prstGeom prst="rect">
            <a:avLst/>
          </a:prstGeom>
        </p:spPr>
      </p:pic>
      <p:grpSp>
        <p:nvGrpSpPr>
          <p:cNvPr id="38" name="组合 37"/>
          <p:cNvGrpSpPr/>
          <p:nvPr/>
        </p:nvGrpSpPr>
        <p:grpSpPr>
          <a:xfrm>
            <a:off x="10780395" y="514985"/>
            <a:ext cx="563245" cy="596900"/>
            <a:chOff x="15460" y="2749"/>
            <a:chExt cx="633" cy="671"/>
          </a:xfrm>
        </p:grpSpPr>
        <p:pic>
          <p:nvPicPr>
            <p:cNvPr id="11" name="null.png" descr="descr"/>
            <p:cNvPicPr>
              <a:picLocks noChangeAspect="1"/>
            </p:cNvPicPr>
            <p:nvPr/>
          </p:nvPicPr>
          <p:blipFill>
            <a:blip r:embed="rId6" cstate="print"/>
            <a:stretch>
              <a:fillRect/>
            </a:stretch>
          </p:blipFill>
          <p:spPr>
            <a:xfrm rot="16500000">
              <a:off x="15670" y="2780"/>
              <a:ext cx="454" cy="393"/>
            </a:xfrm>
            <a:prstGeom prst="chord">
              <a:avLst/>
            </a:prstGeom>
          </p:spPr>
        </p:pic>
        <p:pic>
          <p:nvPicPr>
            <p:cNvPr id="20" name="null.png" descr="descr"/>
            <p:cNvPicPr>
              <a:picLocks noChangeAspect="1"/>
            </p:cNvPicPr>
            <p:nvPr/>
          </p:nvPicPr>
          <p:blipFill>
            <a:blip r:embed="rId6" cstate="print"/>
            <a:stretch>
              <a:fillRect/>
            </a:stretch>
          </p:blipFill>
          <p:spPr>
            <a:xfrm rot="300000">
              <a:off x="15460" y="3180"/>
              <a:ext cx="277" cy="240"/>
            </a:xfrm>
            <a:prstGeom prst="chord">
              <a:avLst/>
            </a:prstGeom>
          </p:spPr>
        </p:pic>
      </p:grpSp>
      <p:grpSp>
        <p:nvGrpSpPr>
          <p:cNvPr id="39" name="组合 38"/>
          <p:cNvGrpSpPr/>
          <p:nvPr/>
        </p:nvGrpSpPr>
        <p:grpSpPr>
          <a:xfrm>
            <a:off x="855345" y="5156200"/>
            <a:ext cx="549275" cy="598805"/>
            <a:chOff x="3364" y="6758"/>
            <a:chExt cx="657" cy="716"/>
          </a:xfrm>
        </p:grpSpPr>
        <p:pic>
          <p:nvPicPr>
            <p:cNvPr id="10" name="null.png" descr="descr"/>
            <p:cNvPicPr>
              <a:picLocks noChangeAspect="1"/>
            </p:cNvPicPr>
            <p:nvPr/>
          </p:nvPicPr>
          <p:blipFill>
            <a:blip r:embed="rId6" cstate="print"/>
            <a:srcRect/>
            <a:stretch>
              <a:fillRect/>
            </a:stretch>
          </p:blipFill>
          <p:spPr>
            <a:xfrm rot="5676165">
              <a:off x="3333" y="7051"/>
              <a:ext cx="454" cy="393"/>
            </a:xfrm>
            <a:prstGeom prst="chord">
              <a:avLst/>
            </a:prstGeom>
          </p:spPr>
        </p:pic>
        <p:pic>
          <p:nvPicPr>
            <p:cNvPr id="22" name="null.png" descr="descr"/>
            <p:cNvPicPr>
              <a:picLocks noChangeAspect="1"/>
            </p:cNvPicPr>
            <p:nvPr/>
          </p:nvPicPr>
          <p:blipFill>
            <a:blip r:embed="rId6" cstate="print"/>
            <a:stretch>
              <a:fillRect/>
            </a:stretch>
          </p:blipFill>
          <p:spPr>
            <a:xfrm rot="11076165">
              <a:off x="3767" y="6758"/>
              <a:ext cx="255" cy="221"/>
            </a:xfrm>
            <a:prstGeom prst="chord">
              <a:avLst/>
            </a:prstGeom>
          </p:spPr>
        </p:pic>
      </p:grpSp>
      <p:sp>
        <p:nvSpPr>
          <p:cNvPr id="6" name="TextBox 4"/>
          <p:cNvSpPr txBox="1"/>
          <p:nvPr/>
        </p:nvSpPr>
        <p:spPr>
          <a:xfrm>
            <a:off x="279400" y="2744470"/>
            <a:ext cx="11715115" cy="831215"/>
          </a:xfrm>
          <a:prstGeom prst="rect">
            <a:avLst/>
          </a:prstGeom>
          <a:solidFill>
            <a:schemeClr val="bg1"/>
          </a:solidFill>
        </p:spPr>
        <p:txBody>
          <a:bodyPr wrap="square" lIns="0" tIns="0" rIns="0" bIns="0" rtlCol="0">
            <a:spAutoFit/>
            <a:scene3d>
              <a:camera prst="orthographicFront">
                <a:rot lat="0" lon="0" rev="0"/>
              </a:camera>
              <a:lightRig rig="threePt" dir="t"/>
            </a:scene3d>
          </a:bodyPr>
          <a:lstStyle/>
          <a:p>
            <a:pPr algn="ctr">
              <a:lnSpc>
                <a:spcPct val="100000"/>
              </a:lnSpc>
            </a:pPr>
            <a:r>
              <a:rPr lang="zh-CN" altLang="en-US" sz="5400" b="1" i="0" spc="0" dirty="0">
                <a:ln w="0">
                  <a:noFill/>
                </a:ln>
                <a:latin typeface="SimHei" panose="02010609060101010101" pitchFamily="34" charset="-122"/>
                <a:ea typeface="SimHei" panose="02010609060101010101" pitchFamily="34" charset="-122"/>
              </a:rPr>
              <a:t>基于</a:t>
            </a:r>
            <a:r>
              <a:rPr lang="zh-CN" altLang="en-US" sz="5400" b="1" dirty="0">
                <a:ln w="0">
                  <a:noFill/>
                </a:ln>
                <a:latin typeface="SimHei" panose="02010609060101010101" pitchFamily="34" charset="-122"/>
                <a:ea typeface="SimHei" panose="02010609060101010101" pitchFamily="34" charset="-122"/>
              </a:rPr>
              <a:t>飞腾派的多核异构智能建图小车</a:t>
            </a:r>
            <a:endParaRPr lang="zh-CN" altLang="en-US" sz="5400" b="1" i="0" spc="0" dirty="0">
              <a:ln w="0">
                <a:noFill/>
              </a:ln>
              <a:latin typeface="SimHei" panose="02010609060101010101" pitchFamily="34" charset="-122"/>
              <a:ea typeface="SimHei" panose="02010609060101010101" pitchFamily="34" charset="-122"/>
            </a:endParaRPr>
          </a:p>
        </p:txBody>
      </p:sp>
      <p:grpSp>
        <p:nvGrpSpPr>
          <p:cNvPr id="23" name="组合 22"/>
          <p:cNvGrpSpPr/>
          <p:nvPr/>
        </p:nvGrpSpPr>
        <p:grpSpPr>
          <a:xfrm>
            <a:off x="3042910" y="4289404"/>
            <a:ext cx="2630805" cy="576580"/>
            <a:chOff x="4201" y="4859"/>
            <a:chExt cx="4143" cy="908"/>
          </a:xfrm>
        </p:grpSpPr>
        <p:pic>
          <p:nvPicPr>
            <p:cNvPr id="14" name="null.png" descr="descr"/>
            <p:cNvPicPr/>
            <p:nvPr/>
          </p:nvPicPr>
          <p:blipFill>
            <a:blip r:embed="rId7" cstate="print"/>
            <a:stretch>
              <a:fillRect/>
            </a:stretch>
          </p:blipFill>
          <p:spPr>
            <a:xfrm>
              <a:off x="4201" y="4859"/>
              <a:ext cx="4143" cy="908"/>
            </a:xfrm>
            <a:prstGeom prst="rect">
              <a:avLst/>
            </a:prstGeom>
          </p:spPr>
        </p:pic>
        <p:sp>
          <p:nvSpPr>
            <p:cNvPr id="15" name="TextBox 4"/>
            <p:cNvSpPr txBox="1"/>
            <p:nvPr/>
          </p:nvSpPr>
          <p:spPr>
            <a:xfrm>
              <a:off x="4436" y="4990"/>
              <a:ext cx="3801" cy="582"/>
            </a:xfrm>
            <a:prstGeom prst="rect">
              <a:avLst/>
            </a:prstGeom>
            <a:noFill/>
          </p:spPr>
          <p:txBody>
            <a:bodyPr wrap="square" lIns="0" tIns="0" rIns="0" bIns="0" rtlCol="0">
              <a:spAutoFit/>
              <a:scene3d>
                <a:camera prst="orthographicFront">
                  <a:rot lat="0" lon="0" rev="0"/>
                </a:camera>
                <a:lightRig rig="threePt" dir="t"/>
              </a:scene3d>
            </a:bodyPr>
            <a:lstStyle/>
            <a:p>
              <a:pPr algn="ctr">
                <a:lnSpc>
                  <a:spcPct val="100000"/>
                </a:lnSpc>
              </a:pPr>
              <a:r>
                <a:rPr lang="zh-CN" altLang="en-US" sz="2400" i="0" spc="0" dirty="0">
                  <a:ln w="0">
                    <a:noFill/>
                  </a:ln>
                  <a:solidFill>
                    <a:srgbClr val="FFFFFF">
                      <a:alpha val="100000"/>
                    </a:srgbClr>
                  </a:solidFill>
                  <a:latin typeface="SimHei" panose="02010609060101010101" pitchFamily="34" charset="-122"/>
                  <a:ea typeface="SimHei" panose="02010609060101010101" pitchFamily="34" charset="-122"/>
                  <a:cs typeface="Arial" panose="020B0604020202020204" pitchFamily="34" charset="0"/>
                </a:rPr>
                <a:t>汇报人：</a:t>
              </a:r>
              <a:r>
                <a:rPr lang="zh-CN" altLang="en-US" sz="2400" dirty="0">
                  <a:ln w="0">
                    <a:noFill/>
                  </a:ln>
                  <a:solidFill>
                    <a:srgbClr val="FFFFFF">
                      <a:alpha val="100000"/>
                    </a:srgbClr>
                  </a:solidFill>
                  <a:latin typeface="Arial" panose="020B0604020202020204" pitchFamily="34" charset="0"/>
                  <a:ea typeface="SimHei" panose="02010609060101010101" pitchFamily="34" charset="-122"/>
                  <a:cs typeface="Arial" panose="020B0604020202020204" pitchFamily="34" charset="0"/>
                </a:rPr>
                <a:t>王睿藩</a:t>
              </a:r>
              <a:endParaRPr lang="en-US" altLang="zh-CN" sz="2400" i="0" spc="0" dirty="0">
                <a:ln w="0">
                  <a:noFill/>
                </a:ln>
                <a:solidFill>
                  <a:srgbClr val="FFFFFF">
                    <a:alpha val="100000"/>
                  </a:srgbClr>
                </a:solidFill>
                <a:latin typeface="Arial" panose="020B0604020202020204" pitchFamily="34" charset="0"/>
                <a:ea typeface="SimHei" panose="02010609060101010101" pitchFamily="34" charset="-122"/>
                <a:cs typeface="Arial" panose="020B0604020202020204" pitchFamily="34" charset="0"/>
              </a:endParaRPr>
            </a:p>
          </p:txBody>
        </p:sp>
      </p:grpSp>
      <p:grpSp>
        <p:nvGrpSpPr>
          <p:cNvPr id="24" name="组合 23"/>
          <p:cNvGrpSpPr/>
          <p:nvPr/>
        </p:nvGrpSpPr>
        <p:grpSpPr>
          <a:xfrm>
            <a:off x="6477164" y="4289404"/>
            <a:ext cx="2870025" cy="575692"/>
            <a:chOff x="8806" y="4757"/>
            <a:chExt cx="2865" cy="454"/>
          </a:xfrm>
        </p:grpSpPr>
        <p:pic>
          <p:nvPicPr>
            <p:cNvPr id="25" name="null.png" descr="descr"/>
            <p:cNvPicPr/>
            <p:nvPr/>
          </p:nvPicPr>
          <p:blipFill>
            <a:blip r:embed="rId7" cstate="print"/>
            <a:stretch>
              <a:fillRect/>
            </a:stretch>
          </p:blipFill>
          <p:spPr>
            <a:xfrm>
              <a:off x="8926" y="4757"/>
              <a:ext cx="2626" cy="454"/>
            </a:xfrm>
            <a:prstGeom prst="rect">
              <a:avLst/>
            </a:prstGeom>
          </p:spPr>
        </p:pic>
        <p:sp>
          <p:nvSpPr>
            <p:cNvPr id="26" name="TextBox 4"/>
            <p:cNvSpPr txBox="1"/>
            <p:nvPr/>
          </p:nvSpPr>
          <p:spPr>
            <a:xfrm>
              <a:off x="8806" y="4837"/>
              <a:ext cx="2865" cy="291"/>
            </a:xfrm>
            <a:prstGeom prst="rect">
              <a:avLst/>
            </a:prstGeom>
            <a:noFill/>
          </p:spPr>
          <p:txBody>
            <a:bodyPr wrap="square" lIns="0" tIns="0" rIns="0" bIns="0" rtlCol="0">
              <a:spAutoFit/>
              <a:scene3d>
                <a:camera prst="orthographicFront">
                  <a:rot lat="0" lon="0" rev="0"/>
                </a:camera>
                <a:lightRig rig="threePt" dir="t"/>
              </a:scene3d>
            </a:bodyPr>
            <a:lstStyle/>
            <a:p>
              <a:pPr algn="ctr">
                <a:lnSpc>
                  <a:spcPct val="100000"/>
                </a:lnSpc>
              </a:pPr>
              <a:r>
                <a:rPr lang="zh-CN" altLang="en-US" sz="2400" i="0" spc="0" dirty="0">
                  <a:ln w="0">
                    <a:noFill/>
                  </a:ln>
                  <a:solidFill>
                    <a:srgbClr val="FFFFFF">
                      <a:alpha val="100000"/>
                    </a:srgbClr>
                  </a:solidFill>
                  <a:latin typeface="SimHei" panose="02010609060101010101" pitchFamily="34" charset="-122"/>
                  <a:ea typeface="SimHei" panose="02010609060101010101" pitchFamily="34" charset="-122"/>
                  <a:cs typeface="Arial" panose="020B0604020202020204" pitchFamily="34" charset="0"/>
                </a:rPr>
                <a:t>日期：</a:t>
              </a:r>
              <a:r>
                <a:rPr lang="en-US" altLang="zh-CN" sz="2400" i="0" spc="0" dirty="0">
                  <a:ln w="0">
                    <a:noFill/>
                  </a:ln>
                  <a:solidFill>
                    <a:srgbClr val="FFFFFF">
                      <a:alpha val="100000"/>
                    </a:srgbClr>
                  </a:solidFill>
                  <a:latin typeface="Arial" panose="020B0604020202020204" pitchFamily="34" charset="0"/>
                  <a:ea typeface="SimHei" panose="02010609060101010101" pitchFamily="34" charset="-122"/>
                  <a:cs typeface="Arial" panose="020B0604020202020204" pitchFamily="34" charset="0"/>
                </a:rPr>
                <a:t>2024.08.20</a:t>
              </a:r>
            </a:p>
          </p:txBody>
        </p:sp>
      </p:grpSp>
      <p:grpSp>
        <p:nvGrpSpPr>
          <p:cNvPr id="35" name="组合 34"/>
          <p:cNvGrpSpPr/>
          <p:nvPr/>
        </p:nvGrpSpPr>
        <p:grpSpPr>
          <a:xfrm>
            <a:off x="8105140" y="612775"/>
            <a:ext cx="2509520" cy="248920"/>
            <a:chOff x="10781" y="1826"/>
            <a:chExt cx="3952" cy="392"/>
          </a:xfrm>
        </p:grpSpPr>
        <p:pic>
          <p:nvPicPr>
            <p:cNvPr id="8" name="null.png" descr="descr"/>
            <p:cNvPicPr>
              <a:picLocks noChangeAspect="1"/>
            </p:cNvPicPr>
            <p:nvPr/>
          </p:nvPicPr>
          <p:blipFill>
            <a:blip r:embed="rId8" cstate="print"/>
            <a:stretch>
              <a:fillRect/>
            </a:stretch>
          </p:blipFill>
          <p:spPr>
            <a:xfrm rot="18900000">
              <a:off x="11553" y="1826"/>
              <a:ext cx="3180" cy="31"/>
            </a:xfrm>
            <a:prstGeom prst="rect">
              <a:avLst/>
            </a:prstGeom>
          </p:spPr>
        </p:pic>
        <p:pic>
          <p:nvPicPr>
            <p:cNvPr id="13" name="null.png" descr="descr"/>
            <p:cNvPicPr>
              <a:picLocks noChangeAspect="1"/>
            </p:cNvPicPr>
            <p:nvPr/>
          </p:nvPicPr>
          <p:blipFill>
            <a:blip r:embed="rId9" cstate="print"/>
            <a:stretch>
              <a:fillRect/>
            </a:stretch>
          </p:blipFill>
          <p:spPr>
            <a:xfrm rot="18900000">
              <a:off x="10781" y="2204"/>
              <a:ext cx="3180" cy="14"/>
            </a:xfrm>
            <a:prstGeom prst="rect">
              <a:avLst/>
            </a:prstGeom>
          </p:spPr>
        </p:pic>
      </p:grpSp>
      <p:grpSp>
        <p:nvGrpSpPr>
          <p:cNvPr id="36" name="组合 35"/>
          <p:cNvGrpSpPr/>
          <p:nvPr/>
        </p:nvGrpSpPr>
        <p:grpSpPr>
          <a:xfrm>
            <a:off x="1073150" y="5968365"/>
            <a:ext cx="2473960" cy="215265"/>
            <a:chOff x="1513" y="6727"/>
            <a:chExt cx="3896" cy="339"/>
          </a:xfrm>
        </p:grpSpPr>
        <p:pic>
          <p:nvPicPr>
            <p:cNvPr id="9" name="null.png" descr="descr"/>
            <p:cNvPicPr>
              <a:picLocks noChangeAspect="1"/>
            </p:cNvPicPr>
            <p:nvPr/>
          </p:nvPicPr>
          <p:blipFill>
            <a:blip r:embed="rId8" cstate="print"/>
            <a:stretch>
              <a:fillRect/>
            </a:stretch>
          </p:blipFill>
          <p:spPr>
            <a:xfrm rot="18900000">
              <a:off x="1513" y="7036"/>
              <a:ext cx="3180" cy="31"/>
            </a:xfrm>
            <a:prstGeom prst="rect">
              <a:avLst/>
            </a:prstGeom>
          </p:spPr>
        </p:pic>
        <p:pic>
          <p:nvPicPr>
            <p:cNvPr id="12" name="null.png" descr="descr"/>
            <p:cNvPicPr>
              <a:picLocks noChangeAspect="1"/>
            </p:cNvPicPr>
            <p:nvPr/>
          </p:nvPicPr>
          <p:blipFill>
            <a:blip r:embed="rId9" cstate="print"/>
            <a:stretch>
              <a:fillRect/>
            </a:stretch>
          </p:blipFill>
          <p:spPr>
            <a:xfrm rot="18900000">
              <a:off x="2229" y="6727"/>
              <a:ext cx="3180" cy="14"/>
            </a:xfrm>
            <a:prstGeom prst="rect">
              <a:avLst/>
            </a:prstGeom>
          </p:spPr>
        </p:pic>
      </p:grpSp>
      <p:pic>
        <p:nvPicPr>
          <p:cNvPr id="17" name="图片 16" descr="+»¦¦+nLOGO +½¦¦ ¦ß¦µ"/>
          <p:cNvPicPr>
            <a:picLocks noChangeAspect="1"/>
          </p:cNvPicPr>
          <p:nvPr/>
        </p:nvPicPr>
        <p:blipFill>
          <a:blip r:embed="rId10"/>
          <a:stretch>
            <a:fillRect/>
          </a:stretch>
        </p:blipFill>
        <p:spPr>
          <a:xfrm>
            <a:off x="0" y="-10795"/>
            <a:ext cx="2969260" cy="7308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4"/>
          <p:cNvSpPr txBox="1"/>
          <p:nvPr/>
        </p:nvSpPr>
        <p:spPr>
          <a:xfrm rot="21600000">
            <a:off x="875665" y="579577"/>
            <a:ext cx="2164080" cy="430887"/>
          </a:xfrm>
          <a:prstGeom prst="rect">
            <a:avLst/>
          </a:prstGeom>
          <a:noFill/>
        </p:spPr>
        <p:txBody>
          <a:bodyPr wrap="square" lIns="0" tIns="0" rIns="0" bIns="0" rtlCol="0">
            <a:spAutoFit/>
            <a:scene3d>
              <a:camera prst="orthographicFront">
                <a:rot lat="0" lon="0" rev="0"/>
              </a:camera>
              <a:lightRig rig="threePt" dir="t"/>
            </a:scene3d>
          </a:bodyPr>
          <a:lstStyle/>
          <a:p>
            <a:r>
              <a:rPr lang="zh-CN" altLang="en-US" sz="2800" b="1" spc="191" dirty="0">
                <a:ln w="0">
                  <a:noFill/>
                </a:ln>
                <a:solidFill>
                  <a:srgbClr val="484848">
                    <a:alpha val="100000"/>
                  </a:srgbClr>
                </a:solidFill>
                <a:latin typeface="SimHei" panose="02010609060101010101" pitchFamily="34" charset="-122"/>
                <a:ea typeface="SimHei" panose="02010609060101010101" pitchFamily="34" charset="-122"/>
                <a:sym typeface="+mn-ea"/>
              </a:rPr>
              <a:t>创新点</a:t>
            </a:r>
            <a:endParaRPr lang="zh-CN" altLang="en-US" sz="2800" b="1" spc="191" dirty="0">
              <a:ln w="0">
                <a:noFill/>
              </a:ln>
              <a:solidFill>
                <a:srgbClr val="484848">
                  <a:alpha val="100000"/>
                </a:srgbClr>
              </a:solidFill>
              <a:latin typeface="SimHei" panose="02010609060101010101" pitchFamily="34" charset="-122"/>
              <a:ea typeface="SimHei" panose="02010609060101010101" pitchFamily="34" charset="-122"/>
            </a:endParaRPr>
          </a:p>
        </p:txBody>
      </p:sp>
      <p:grpSp>
        <p:nvGrpSpPr>
          <p:cNvPr id="44" name="组合 43"/>
          <p:cNvGrpSpPr/>
          <p:nvPr/>
        </p:nvGrpSpPr>
        <p:grpSpPr>
          <a:xfrm>
            <a:off x="294640" y="746125"/>
            <a:ext cx="1866900" cy="254000"/>
            <a:chOff x="2656" y="1860"/>
            <a:chExt cx="2940" cy="400"/>
          </a:xfrm>
        </p:grpSpPr>
        <p:grpSp>
          <p:nvGrpSpPr>
            <p:cNvPr id="27" name="组合 26"/>
            <p:cNvGrpSpPr/>
            <p:nvPr/>
          </p:nvGrpSpPr>
          <p:grpSpPr>
            <a:xfrm>
              <a:off x="2656" y="1860"/>
              <a:ext cx="605" cy="221"/>
              <a:chOff x="3488" y="2286"/>
              <a:chExt cx="2390" cy="292"/>
            </a:xfrm>
          </p:grpSpPr>
          <p:pic>
            <p:nvPicPr>
              <p:cNvPr id="28" name="null.png" descr="descr"/>
              <p:cNvPicPr>
                <a:picLocks noChangeAspect="1"/>
              </p:cNvPicPr>
              <p:nvPr/>
            </p:nvPicPr>
            <p:blipFill>
              <a:blip r:embed="rId3" cstate="print"/>
              <a:stretch>
                <a:fillRect/>
              </a:stretch>
            </p:blipFill>
            <p:spPr>
              <a:xfrm rot="2700000">
                <a:off x="4705" y="1127"/>
                <a:ext cx="14" cy="2332"/>
              </a:xfrm>
              <a:prstGeom prst="rect">
                <a:avLst/>
              </a:prstGeom>
            </p:spPr>
          </p:pic>
          <p:pic>
            <p:nvPicPr>
              <p:cNvPr id="29" name="null.png" descr="descr"/>
              <p:cNvPicPr>
                <a:picLocks noChangeAspect="1"/>
              </p:cNvPicPr>
              <p:nvPr/>
            </p:nvPicPr>
            <p:blipFill>
              <a:blip r:embed="rId4" cstate="print"/>
              <a:stretch>
                <a:fillRect/>
              </a:stretch>
            </p:blipFill>
            <p:spPr>
              <a:xfrm rot="2700000">
                <a:off x="4491" y="1566"/>
                <a:ext cx="9" cy="2015"/>
              </a:xfrm>
              <a:prstGeom prst="rect">
                <a:avLst/>
              </a:prstGeom>
            </p:spPr>
          </p:pic>
        </p:grpSp>
        <p:sp>
          <p:nvSpPr>
            <p:cNvPr id="30" name="等腰三角形 29"/>
            <p:cNvSpPr/>
            <p:nvPr/>
          </p:nvSpPr>
          <p:spPr>
            <a:xfrm>
              <a:off x="2876" y="1901"/>
              <a:ext cx="650" cy="359"/>
            </a:xfrm>
            <a:prstGeom prst="triangle">
              <a:avLst/>
            </a:prstGeom>
            <a:solidFill>
              <a:srgbClr val="484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p:cNvCxnSpPr>
              <a:stCxn id="30" idx="2"/>
            </p:cNvCxnSpPr>
            <p:nvPr/>
          </p:nvCxnSpPr>
          <p:spPr>
            <a:xfrm>
              <a:off x="2876" y="2260"/>
              <a:ext cx="2721" cy="0"/>
            </a:xfrm>
            <a:prstGeom prst="line">
              <a:avLst/>
            </a:prstGeom>
            <a:ln w="6350">
              <a:solidFill>
                <a:srgbClr val="494949"/>
              </a:solidFill>
            </a:ln>
          </p:spPr>
          <p:style>
            <a:lnRef idx="1">
              <a:schemeClr val="dk1"/>
            </a:lnRef>
            <a:fillRef idx="0">
              <a:schemeClr val="dk1"/>
            </a:fillRef>
            <a:effectRef idx="0">
              <a:schemeClr val="dk1"/>
            </a:effectRef>
            <a:fontRef idx="minor">
              <a:schemeClr val="tx1"/>
            </a:fontRef>
          </p:style>
        </p:cxnSp>
      </p:grpSp>
      <p:sp>
        <p:nvSpPr>
          <p:cNvPr id="21" name="文本框 20"/>
          <p:cNvSpPr txBox="1"/>
          <p:nvPr/>
        </p:nvSpPr>
        <p:spPr>
          <a:xfrm>
            <a:off x="1064336" y="1125818"/>
            <a:ext cx="4972421" cy="461665"/>
          </a:xfrm>
          <a:prstGeom prst="rect">
            <a:avLst/>
          </a:prstGeom>
          <a:noFill/>
        </p:spPr>
        <p:txBody>
          <a:bodyPr wrap="square" rtlCol="0">
            <a:spAutoFit/>
          </a:bodyPr>
          <a:lstStyle/>
          <a:p>
            <a:pPr algn="l"/>
            <a:r>
              <a:rPr lang="en-US" altLang="zh-CN" sz="2400" b="1" dirty="0">
                <a:solidFill>
                  <a:schemeClr val="tx1">
                    <a:lumMod val="65000"/>
                    <a:lumOff val="35000"/>
                  </a:schemeClr>
                </a:solidFill>
                <a:latin typeface="SimHei" panose="02010609060101010101" pitchFamily="34" charset="-122"/>
                <a:ea typeface="SimHei" panose="02010609060101010101" pitchFamily="34" charset="-122"/>
              </a:rPr>
              <a:t>1.双核设计</a:t>
            </a:r>
          </a:p>
        </p:txBody>
      </p:sp>
      <p:pic>
        <p:nvPicPr>
          <p:cNvPr id="33" name="图片 32" descr="+»¦¦+nLOGO +=¦¦ ¦ß¦µ"/>
          <p:cNvPicPr>
            <a:picLocks noChangeAspect="1"/>
          </p:cNvPicPr>
          <p:nvPr/>
        </p:nvPicPr>
        <p:blipFill>
          <a:blip r:embed="rId5"/>
          <a:stretch>
            <a:fillRect/>
          </a:stretch>
        </p:blipFill>
        <p:spPr>
          <a:xfrm>
            <a:off x="0" y="0"/>
            <a:ext cx="1530350" cy="676910"/>
          </a:xfrm>
          <a:prstGeom prst="rect">
            <a:avLst/>
          </a:prstGeom>
        </p:spPr>
      </p:pic>
      <p:sp>
        <p:nvSpPr>
          <p:cNvPr id="5" name="文本框 4">
            <a:extLst>
              <a:ext uri="{FF2B5EF4-FFF2-40B4-BE49-F238E27FC236}">
                <a16:creationId xmlns:a16="http://schemas.microsoft.com/office/drawing/2014/main" id="{573E3573-60AE-7E3C-D9D6-AEED56AF1087}"/>
              </a:ext>
            </a:extLst>
          </p:cNvPr>
          <p:cNvSpPr txBox="1"/>
          <p:nvPr/>
        </p:nvSpPr>
        <p:spPr>
          <a:xfrm>
            <a:off x="1064335" y="1794225"/>
            <a:ext cx="4972421" cy="400110"/>
          </a:xfrm>
          <a:prstGeom prst="rect">
            <a:avLst/>
          </a:prstGeom>
          <a:noFill/>
        </p:spPr>
        <p:txBody>
          <a:bodyPr wrap="square" rtlCol="0">
            <a:spAutoFit/>
          </a:bodyPr>
          <a:lstStyle/>
          <a:p>
            <a:pPr algn="l"/>
            <a:r>
              <a:rPr lang="zh-CN" altLang="en-US" sz="2000" b="1" dirty="0">
                <a:solidFill>
                  <a:schemeClr val="tx1">
                    <a:lumMod val="65000"/>
                    <a:lumOff val="35000"/>
                  </a:schemeClr>
                </a:solidFill>
                <a:latin typeface="SimHei" panose="02010609060101010101" pitchFamily="34" charset="-122"/>
                <a:ea typeface="SimHei" panose="02010609060101010101" pitchFamily="34" charset="-122"/>
              </a:rPr>
              <a:t>当前主流智能小车控制方案：</a:t>
            </a:r>
            <a:endParaRPr lang="en-US" altLang="zh-CN" sz="2000" b="1" dirty="0">
              <a:solidFill>
                <a:schemeClr val="tx1">
                  <a:lumMod val="65000"/>
                  <a:lumOff val="35000"/>
                </a:schemeClr>
              </a:solidFill>
              <a:latin typeface="SimHei" panose="02010609060101010101" pitchFamily="34" charset="-122"/>
              <a:ea typeface="SimHei" panose="02010609060101010101" pitchFamily="34" charset="-122"/>
            </a:endParaRPr>
          </a:p>
        </p:txBody>
      </p:sp>
      <p:pic>
        <p:nvPicPr>
          <p:cNvPr id="38" name="图片 37">
            <a:extLst>
              <a:ext uri="{FF2B5EF4-FFF2-40B4-BE49-F238E27FC236}">
                <a16:creationId xmlns:a16="http://schemas.microsoft.com/office/drawing/2014/main" id="{F4E3AA86-3684-A9ED-58DC-11B8CCB26E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4533" y="2240243"/>
            <a:ext cx="2530373" cy="2509547"/>
          </a:xfrm>
          <a:prstGeom prst="rect">
            <a:avLst/>
          </a:prstGeom>
        </p:spPr>
      </p:pic>
      <p:pic>
        <p:nvPicPr>
          <p:cNvPr id="45" name="图形 44" descr="箭头: 顺时针弯曲 纯色填充">
            <a:extLst>
              <a:ext uri="{FF2B5EF4-FFF2-40B4-BE49-F238E27FC236}">
                <a16:creationId xmlns:a16="http://schemas.microsoft.com/office/drawing/2014/main" id="{AA9E93EC-6877-F3E1-CECA-52AE6684D1F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4507788" y="1338884"/>
            <a:ext cx="1647457" cy="1647457"/>
          </a:xfrm>
          <a:prstGeom prst="rect">
            <a:avLst/>
          </a:prstGeom>
        </p:spPr>
      </p:pic>
      <p:pic>
        <p:nvPicPr>
          <p:cNvPr id="49" name="图形 48" descr="箭头: 逆时针曲线 纯色填充">
            <a:extLst>
              <a:ext uri="{FF2B5EF4-FFF2-40B4-BE49-F238E27FC236}">
                <a16:creationId xmlns:a16="http://schemas.microsoft.com/office/drawing/2014/main" id="{1AC7EC50-3B70-E427-61F9-C9A09A083F4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7752819">
            <a:off x="4556601" y="3564243"/>
            <a:ext cx="1624319" cy="1624319"/>
          </a:xfrm>
          <a:prstGeom prst="rect">
            <a:avLst/>
          </a:prstGeom>
        </p:spPr>
      </p:pic>
      <p:sp>
        <p:nvSpPr>
          <p:cNvPr id="52" name="矩形: 圆角 51">
            <a:extLst>
              <a:ext uri="{FF2B5EF4-FFF2-40B4-BE49-F238E27FC236}">
                <a16:creationId xmlns:a16="http://schemas.microsoft.com/office/drawing/2014/main" id="{C5C3969F-3846-FB53-38B9-F558766CDF3C}"/>
              </a:ext>
            </a:extLst>
          </p:cNvPr>
          <p:cNvSpPr/>
          <p:nvPr/>
        </p:nvSpPr>
        <p:spPr>
          <a:xfrm>
            <a:off x="2207048" y="4749790"/>
            <a:ext cx="1445341" cy="432907"/>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sz="2000" b="1" dirty="0">
                <a:solidFill>
                  <a:schemeClr val="tx1">
                    <a:lumMod val="65000"/>
                    <a:lumOff val="35000"/>
                  </a:schemeClr>
                </a:solidFill>
                <a:latin typeface="SimHei" panose="02010609060101010101" pitchFamily="34" charset="-122"/>
                <a:ea typeface="SimHei" panose="02010609060101010101" pitchFamily="34" charset="-122"/>
              </a:rPr>
              <a:t>Stm32</a:t>
            </a:r>
            <a:r>
              <a:rPr lang="zh-CN" altLang="en-US" sz="2000" b="1" dirty="0">
                <a:solidFill>
                  <a:schemeClr val="tx1">
                    <a:lumMod val="65000"/>
                    <a:lumOff val="35000"/>
                  </a:schemeClr>
                </a:solidFill>
                <a:latin typeface="SimHei" panose="02010609060101010101" pitchFamily="34" charset="-122"/>
                <a:ea typeface="SimHei" panose="02010609060101010101" pitchFamily="34" charset="-122"/>
              </a:rPr>
              <a:t>芯片</a:t>
            </a:r>
            <a:endParaRPr lang="en-US" altLang="zh-CN" sz="2000" b="1" dirty="0">
              <a:solidFill>
                <a:schemeClr val="tx1">
                  <a:lumMod val="65000"/>
                  <a:lumOff val="35000"/>
                </a:schemeClr>
              </a:solidFill>
              <a:latin typeface="SimHei" panose="02010609060101010101" pitchFamily="34" charset="-122"/>
              <a:ea typeface="SimHei" panose="02010609060101010101" pitchFamily="34" charset="-122"/>
            </a:endParaRPr>
          </a:p>
        </p:txBody>
      </p:sp>
      <p:sp>
        <p:nvSpPr>
          <p:cNvPr id="53" name="矩形: 圆角 52">
            <a:extLst>
              <a:ext uri="{FF2B5EF4-FFF2-40B4-BE49-F238E27FC236}">
                <a16:creationId xmlns:a16="http://schemas.microsoft.com/office/drawing/2014/main" id="{7D694659-1B12-8400-B1D2-1B17665B574B}"/>
              </a:ext>
            </a:extLst>
          </p:cNvPr>
          <p:cNvSpPr/>
          <p:nvPr/>
        </p:nvSpPr>
        <p:spPr>
          <a:xfrm>
            <a:off x="9882863" y="1715419"/>
            <a:ext cx="1445341" cy="432907"/>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2000" b="1" dirty="0">
                <a:solidFill>
                  <a:schemeClr val="tx1">
                    <a:lumMod val="65000"/>
                    <a:lumOff val="35000"/>
                  </a:schemeClr>
                </a:solidFill>
                <a:latin typeface="SimHei" panose="02010609060101010101" pitchFamily="34" charset="-122"/>
                <a:ea typeface="SimHei" panose="02010609060101010101" pitchFamily="34" charset="-122"/>
              </a:rPr>
              <a:t>树莓派</a:t>
            </a:r>
            <a:endParaRPr lang="en-US" altLang="zh-CN" sz="2000" b="1" dirty="0">
              <a:solidFill>
                <a:schemeClr val="tx1">
                  <a:lumMod val="65000"/>
                  <a:lumOff val="35000"/>
                </a:schemeClr>
              </a:solidFill>
              <a:latin typeface="SimHei" panose="02010609060101010101" pitchFamily="34" charset="-122"/>
              <a:ea typeface="SimHei" panose="02010609060101010101" pitchFamily="34" charset="-122"/>
            </a:endParaRPr>
          </a:p>
        </p:txBody>
      </p:sp>
      <p:sp>
        <p:nvSpPr>
          <p:cNvPr id="55" name="矩形: 圆角 54">
            <a:extLst>
              <a:ext uri="{FF2B5EF4-FFF2-40B4-BE49-F238E27FC236}">
                <a16:creationId xmlns:a16="http://schemas.microsoft.com/office/drawing/2014/main" id="{12BCDDF4-4BC1-75E1-C2CE-6E34DD3CD3EE}"/>
              </a:ext>
            </a:extLst>
          </p:cNvPr>
          <p:cNvSpPr/>
          <p:nvPr/>
        </p:nvSpPr>
        <p:spPr>
          <a:xfrm>
            <a:off x="9882864" y="4159948"/>
            <a:ext cx="1445341" cy="432907"/>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2000" b="1" dirty="0">
                <a:solidFill>
                  <a:schemeClr val="tx1">
                    <a:lumMod val="65000"/>
                    <a:lumOff val="35000"/>
                  </a:schemeClr>
                </a:solidFill>
                <a:latin typeface="SimHei" panose="02010609060101010101" pitchFamily="34" charset="-122"/>
                <a:ea typeface="SimHei" panose="02010609060101010101" pitchFamily="34" charset="-122"/>
              </a:rPr>
              <a:t>鲁班猫</a:t>
            </a:r>
            <a:endParaRPr lang="en-US" altLang="zh-CN" sz="2000" b="1" dirty="0">
              <a:solidFill>
                <a:schemeClr val="tx1">
                  <a:lumMod val="65000"/>
                  <a:lumOff val="35000"/>
                </a:schemeClr>
              </a:solidFill>
              <a:latin typeface="SimHei" panose="02010609060101010101" pitchFamily="34" charset="-122"/>
              <a:ea typeface="SimHei" panose="02010609060101010101" pitchFamily="34" charset="-122"/>
            </a:endParaRPr>
          </a:p>
        </p:txBody>
      </p:sp>
      <p:sp>
        <p:nvSpPr>
          <p:cNvPr id="58" name="椭圆 57">
            <a:extLst>
              <a:ext uri="{FF2B5EF4-FFF2-40B4-BE49-F238E27FC236}">
                <a16:creationId xmlns:a16="http://schemas.microsoft.com/office/drawing/2014/main" id="{63B52A41-ECF7-00BE-C99E-F95F929F06A9}"/>
              </a:ext>
            </a:extLst>
          </p:cNvPr>
          <p:cNvSpPr/>
          <p:nvPr/>
        </p:nvSpPr>
        <p:spPr>
          <a:xfrm>
            <a:off x="5118140" y="3081960"/>
            <a:ext cx="738630" cy="7386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b="1" dirty="0">
                <a:solidFill>
                  <a:schemeClr val="tx1">
                    <a:lumMod val="65000"/>
                    <a:lumOff val="35000"/>
                  </a:schemeClr>
                </a:solidFill>
                <a:latin typeface="SimHei" panose="02010609060101010101" pitchFamily="34" charset="-122"/>
                <a:ea typeface="SimHei" panose="02010609060101010101" pitchFamily="34" charset="-122"/>
              </a:rPr>
              <a:t>串口</a:t>
            </a:r>
            <a:endParaRPr lang="en-US" altLang="zh-CN" sz="2000" b="1" dirty="0">
              <a:solidFill>
                <a:schemeClr val="tx1">
                  <a:lumMod val="65000"/>
                  <a:lumOff val="35000"/>
                </a:schemeClr>
              </a:solidFill>
              <a:latin typeface="SimHei" panose="02010609060101010101" pitchFamily="34" charset="-122"/>
              <a:ea typeface="SimHei" panose="02010609060101010101" pitchFamily="34" charset="-122"/>
            </a:endParaRPr>
          </a:p>
        </p:txBody>
      </p:sp>
      <p:pic>
        <p:nvPicPr>
          <p:cNvPr id="60" name="图片 59">
            <a:extLst>
              <a:ext uri="{FF2B5EF4-FFF2-40B4-BE49-F238E27FC236}">
                <a16:creationId xmlns:a16="http://schemas.microsoft.com/office/drawing/2014/main" id="{C5B20523-0CC9-CAE1-4F83-6ADFC1BFDFE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42617" y="817448"/>
            <a:ext cx="2686050" cy="2228850"/>
          </a:xfrm>
          <a:prstGeom prst="rect">
            <a:avLst/>
          </a:prstGeom>
        </p:spPr>
      </p:pic>
      <p:pic>
        <p:nvPicPr>
          <p:cNvPr id="62" name="图片 61">
            <a:extLst>
              <a:ext uri="{FF2B5EF4-FFF2-40B4-BE49-F238E27FC236}">
                <a16:creationId xmlns:a16="http://schemas.microsoft.com/office/drawing/2014/main" id="{8C9F833C-FCB4-AC01-45DD-4E46444025D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623579" y="3233687"/>
            <a:ext cx="2524125" cy="2524125"/>
          </a:xfrm>
          <a:prstGeom prst="rect">
            <a:avLst/>
          </a:prstGeom>
        </p:spPr>
      </p:pic>
      <p:sp>
        <p:nvSpPr>
          <p:cNvPr id="63" name="矩形: 折角 62">
            <a:extLst>
              <a:ext uri="{FF2B5EF4-FFF2-40B4-BE49-F238E27FC236}">
                <a16:creationId xmlns:a16="http://schemas.microsoft.com/office/drawing/2014/main" id="{75BCEBCA-69F1-976E-C9A0-698BCD78663E}"/>
              </a:ext>
            </a:extLst>
          </p:cNvPr>
          <p:cNvSpPr/>
          <p:nvPr/>
        </p:nvSpPr>
        <p:spPr>
          <a:xfrm>
            <a:off x="1902762" y="5647174"/>
            <a:ext cx="2053911" cy="763674"/>
          </a:xfrm>
          <a:prstGeom prst="foldedCorner">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000" b="1" dirty="0">
                <a:solidFill>
                  <a:schemeClr val="tx1">
                    <a:lumMod val="65000"/>
                    <a:lumOff val="35000"/>
                  </a:schemeClr>
                </a:solidFill>
                <a:latin typeface="SimHei" panose="02010609060101010101" pitchFamily="34" charset="-122"/>
                <a:ea typeface="SimHei" panose="02010609060101010101" pitchFamily="34" charset="-122"/>
              </a:rPr>
              <a:t>底盘控制</a:t>
            </a:r>
            <a:endParaRPr lang="en-US" altLang="zh-CN" sz="2000" b="1" dirty="0">
              <a:solidFill>
                <a:schemeClr val="tx1">
                  <a:lumMod val="65000"/>
                  <a:lumOff val="35000"/>
                </a:schemeClr>
              </a:solidFill>
              <a:latin typeface="SimHei" panose="02010609060101010101" pitchFamily="34" charset="-122"/>
              <a:ea typeface="SimHei" panose="02010609060101010101" pitchFamily="34" charset="-122"/>
            </a:endParaRPr>
          </a:p>
          <a:p>
            <a:pPr algn="ctr"/>
            <a:r>
              <a:rPr lang="en-US" altLang="zh-CN" sz="2000" b="1" dirty="0" err="1">
                <a:solidFill>
                  <a:schemeClr val="tx1">
                    <a:lumMod val="65000"/>
                    <a:lumOff val="35000"/>
                  </a:schemeClr>
                </a:solidFill>
                <a:latin typeface="SimHei" panose="02010609060101010101" pitchFamily="34" charset="-122"/>
                <a:ea typeface="SimHei" panose="02010609060101010101" pitchFamily="34" charset="-122"/>
              </a:rPr>
              <a:t>FreeRTOS</a:t>
            </a:r>
            <a:r>
              <a:rPr lang="zh-CN" altLang="en-US" sz="2000" b="1" dirty="0">
                <a:solidFill>
                  <a:schemeClr val="tx1">
                    <a:lumMod val="65000"/>
                    <a:lumOff val="35000"/>
                  </a:schemeClr>
                </a:solidFill>
                <a:latin typeface="SimHei" panose="02010609060101010101" pitchFamily="34" charset="-122"/>
                <a:ea typeface="SimHei" panose="02010609060101010101" pitchFamily="34" charset="-122"/>
              </a:rPr>
              <a:t>或裸机</a:t>
            </a:r>
            <a:endParaRPr lang="en-US" altLang="zh-CN" sz="2000" b="1" dirty="0">
              <a:solidFill>
                <a:schemeClr val="tx1">
                  <a:lumMod val="65000"/>
                  <a:lumOff val="35000"/>
                </a:schemeClr>
              </a:solidFill>
              <a:latin typeface="SimHei" panose="02010609060101010101" pitchFamily="34" charset="-122"/>
              <a:ea typeface="SimHei" panose="02010609060101010101" pitchFamily="34" charset="-122"/>
            </a:endParaRPr>
          </a:p>
        </p:txBody>
      </p:sp>
      <p:sp>
        <p:nvSpPr>
          <p:cNvPr id="65" name="矩形: 折角 64">
            <a:extLst>
              <a:ext uri="{FF2B5EF4-FFF2-40B4-BE49-F238E27FC236}">
                <a16:creationId xmlns:a16="http://schemas.microsoft.com/office/drawing/2014/main" id="{2801E187-2D06-27B8-CCE4-81E10EEDD446}"/>
              </a:ext>
            </a:extLst>
          </p:cNvPr>
          <p:cNvSpPr/>
          <p:nvPr/>
        </p:nvSpPr>
        <p:spPr>
          <a:xfrm>
            <a:off x="8485352" y="5638618"/>
            <a:ext cx="1324703" cy="763674"/>
          </a:xfrm>
          <a:prstGeom prst="foldedCorner">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2000" b="1" dirty="0">
                <a:solidFill>
                  <a:schemeClr val="tx1">
                    <a:lumMod val="65000"/>
                    <a:lumOff val="35000"/>
                  </a:schemeClr>
                </a:solidFill>
                <a:latin typeface="SimHei" panose="02010609060101010101" pitchFamily="34" charset="-122"/>
                <a:ea typeface="SimHei" panose="02010609060101010101" pitchFamily="34" charset="-122"/>
              </a:rPr>
              <a:t>ROS</a:t>
            </a:r>
          </a:p>
          <a:p>
            <a:pPr algn="ctr"/>
            <a:r>
              <a:rPr lang="en-US" altLang="zh-CN" sz="2000" b="1" dirty="0">
                <a:solidFill>
                  <a:schemeClr val="tx1">
                    <a:lumMod val="65000"/>
                    <a:lumOff val="35000"/>
                  </a:schemeClr>
                </a:solidFill>
                <a:latin typeface="SimHei" panose="02010609060101010101" pitchFamily="34" charset="-122"/>
                <a:ea typeface="SimHei" panose="02010609060101010101" pitchFamily="34" charset="-122"/>
              </a:rPr>
              <a:t>Linus</a:t>
            </a:r>
          </a:p>
        </p:txBody>
      </p:sp>
    </p:spTree>
    <p:extLst>
      <p:ext uri="{BB962C8B-B14F-4D97-AF65-F5344CB8AC3E}">
        <p14:creationId xmlns:p14="http://schemas.microsoft.com/office/powerpoint/2010/main" val="192895945"/>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4"/>
          <p:cNvSpPr txBox="1"/>
          <p:nvPr/>
        </p:nvSpPr>
        <p:spPr>
          <a:xfrm rot="21600000">
            <a:off x="875665" y="579577"/>
            <a:ext cx="2164080" cy="430887"/>
          </a:xfrm>
          <a:prstGeom prst="rect">
            <a:avLst/>
          </a:prstGeom>
          <a:noFill/>
        </p:spPr>
        <p:txBody>
          <a:bodyPr wrap="square" lIns="0" tIns="0" rIns="0" bIns="0" rtlCol="0">
            <a:spAutoFit/>
            <a:scene3d>
              <a:camera prst="orthographicFront">
                <a:rot lat="0" lon="0" rev="0"/>
              </a:camera>
              <a:lightRig rig="threePt" dir="t"/>
            </a:scene3d>
          </a:bodyPr>
          <a:lstStyle/>
          <a:p>
            <a:r>
              <a:rPr lang="zh-CN" altLang="en-US" sz="2800" b="1" spc="191" dirty="0">
                <a:ln w="0">
                  <a:noFill/>
                </a:ln>
                <a:solidFill>
                  <a:srgbClr val="484848">
                    <a:alpha val="100000"/>
                  </a:srgbClr>
                </a:solidFill>
                <a:latin typeface="SimHei" panose="02010609060101010101" pitchFamily="34" charset="-122"/>
                <a:ea typeface="SimHei" panose="02010609060101010101" pitchFamily="34" charset="-122"/>
                <a:sym typeface="+mn-ea"/>
              </a:rPr>
              <a:t>创新点</a:t>
            </a:r>
            <a:endParaRPr lang="zh-CN" altLang="en-US" sz="2800" b="1" spc="191" dirty="0">
              <a:ln w="0">
                <a:noFill/>
              </a:ln>
              <a:solidFill>
                <a:srgbClr val="484848">
                  <a:alpha val="100000"/>
                </a:srgbClr>
              </a:solidFill>
              <a:latin typeface="SimHei" panose="02010609060101010101" pitchFamily="34" charset="-122"/>
              <a:ea typeface="SimHei" panose="02010609060101010101" pitchFamily="34" charset="-122"/>
            </a:endParaRPr>
          </a:p>
        </p:txBody>
      </p:sp>
      <p:grpSp>
        <p:nvGrpSpPr>
          <p:cNvPr id="44" name="组合 43"/>
          <p:cNvGrpSpPr/>
          <p:nvPr/>
        </p:nvGrpSpPr>
        <p:grpSpPr>
          <a:xfrm>
            <a:off x="294640" y="746125"/>
            <a:ext cx="1866900" cy="254000"/>
            <a:chOff x="2656" y="1860"/>
            <a:chExt cx="2940" cy="400"/>
          </a:xfrm>
        </p:grpSpPr>
        <p:grpSp>
          <p:nvGrpSpPr>
            <p:cNvPr id="27" name="组合 26"/>
            <p:cNvGrpSpPr/>
            <p:nvPr/>
          </p:nvGrpSpPr>
          <p:grpSpPr>
            <a:xfrm>
              <a:off x="2656" y="1860"/>
              <a:ext cx="605" cy="221"/>
              <a:chOff x="3488" y="2286"/>
              <a:chExt cx="2390" cy="292"/>
            </a:xfrm>
          </p:grpSpPr>
          <p:pic>
            <p:nvPicPr>
              <p:cNvPr id="28" name="null.png" descr="descr"/>
              <p:cNvPicPr>
                <a:picLocks noChangeAspect="1"/>
              </p:cNvPicPr>
              <p:nvPr/>
            </p:nvPicPr>
            <p:blipFill>
              <a:blip r:embed="rId3" cstate="print"/>
              <a:stretch>
                <a:fillRect/>
              </a:stretch>
            </p:blipFill>
            <p:spPr>
              <a:xfrm rot="2700000">
                <a:off x="4705" y="1127"/>
                <a:ext cx="14" cy="2332"/>
              </a:xfrm>
              <a:prstGeom prst="rect">
                <a:avLst/>
              </a:prstGeom>
            </p:spPr>
          </p:pic>
          <p:pic>
            <p:nvPicPr>
              <p:cNvPr id="29" name="null.png" descr="descr"/>
              <p:cNvPicPr>
                <a:picLocks noChangeAspect="1"/>
              </p:cNvPicPr>
              <p:nvPr/>
            </p:nvPicPr>
            <p:blipFill>
              <a:blip r:embed="rId4" cstate="print"/>
              <a:stretch>
                <a:fillRect/>
              </a:stretch>
            </p:blipFill>
            <p:spPr>
              <a:xfrm rot="2700000">
                <a:off x="4491" y="1566"/>
                <a:ext cx="9" cy="2015"/>
              </a:xfrm>
              <a:prstGeom prst="rect">
                <a:avLst/>
              </a:prstGeom>
            </p:spPr>
          </p:pic>
        </p:grpSp>
        <p:sp>
          <p:nvSpPr>
            <p:cNvPr id="30" name="等腰三角形 29"/>
            <p:cNvSpPr/>
            <p:nvPr/>
          </p:nvSpPr>
          <p:spPr>
            <a:xfrm>
              <a:off x="2876" y="1901"/>
              <a:ext cx="650" cy="359"/>
            </a:xfrm>
            <a:prstGeom prst="triangle">
              <a:avLst/>
            </a:prstGeom>
            <a:solidFill>
              <a:srgbClr val="484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p:cNvCxnSpPr>
              <a:stCxn id="30" idx="2"/>
            </p:cNvCxnSpPr>
            <p:nvPr/>
          </p:nvCxnSpPr>
          <p:spPr>
            <a:xfrm>
              <a:off x="2876" y="2260"/>
              <a:ext cx="2721" cy="0"/>
            </a:xfrm>
            <a:prstGeom prst="line">
              <a:avLst/>
            </a:prstGeom>
            <a:ln w="6350">
              <a:solidFill>
                <a:srgbClr val="494949"/>
              </a:solidFill>
            </a:ln>
          </p:spPr>
          <p:style>
            <a:lnRef idx="1">
              <a:schemeClr val="dk1"/>
            </a:lnRef>
            <a:fillRef idx="0">
              <a:schemeClr val="dk1"/>
            </a:fillRef>
            <a:effectRef idx="0">
              <a:schemeClr val="dk1"/>
            </a:effectRef>
            <a:fontRef idx="minor">
              <a:schemeClr val="tx1"/>
            </a:fontRef>
          </p:style>
        </p:cxnSp>
      </p:grpSp>
      <p:sp>
        <p:nvSpPr>
          <p:cNvPr id="21" name="文本框 20"/>
          <p:cNvSpPr txBox="1"/>
          <p:nvPr/>
        </p:nvSpPr>
        <p:spPr>
          <a:xfrm>
            <a:off x="1064336" y="1125818"/>
            <a:ext cx="4972421" cy="461665"/>
          </a:xfrm>
          <a:prstGeom prst="rect">
            <a:avLst/>
          </a:prstGeom>
          <a:noFill/>
        </p:spPr>
        <p:txBody>
          <a:bodyPr wrap="square" rtlCol="0">
            <a:spAutoFit/>
          </a:bodyPr>
          <a:lstStyle/>
          <a:p>
            <a:r>
              <a:rPr lang="en-US" altLang="zh-CN" sz="2400" b="1" dirty="0">
                <a:solidFill>
                  <a:schemeClr val="tx1">
                    <a:lumMod val="65000"/>
                    <a:lumOff val="35000"/>
                  </a:schemeClr>
                </a:solidFill>
                <a:latin typeface="SimHei" panose="02010609060101010101" pitchFamily="34" charset="-122"/>
                <a:ea typeface="SimHei" panose="02010609060101010101" pitchFamily="34" charset="-122"/>
              </a:rPr>
              <a:t>1.双核设计</a:t>
            </a:r>
          </a:p>
        </p:txBody>
      </p:sp>
      <p:pic>
        <p:nvPicPr>
          <p:cNvPr id="33" name="图片 32" descr="+»¦¦+nLOGO +=¦¦ ¦ß¦µ"/>
          <p:cNvPicPr>
            <a:picLocks noChangeAspect="1"/>
          </p:cNvPicPr>
          <p:nvPr/>
        </p:nvPicPr>
        <p:blipFill>
          <a:blip r:embed="rId5"/>
          <a:stretch>
            <a:fillRect/>
          </a:stretch>
        </p:blipFill>
        <p:spPr>
          <a:xfrm>
            <a:off x="0" y="0"/>
            <a:ext cx="1530350" cy="676910"/>
          </a:xfrm>
          <a:prstGeom prst="rect">
            <a:avLst/>
          </a:prstGeom>
        </p:spPr>
      </p:pic>
      <p:grpSp>
        <p:nvGrpSpPr>
          <p:cNvPr id="9" name="组合 8">
            <a:extLst>
              <a:ext uri="{FF2B5EF4-FFF2-40B4-BE49-F238E27FC236}">
                <a16:creationId xmlns:a16="http://schemas.microsoft.com/office/drawing/2014/main" id="{C2ED7017-3639-6302-C058-4862C2D087BF}"/>
              </a:ext>
            </a:extLst>
          </p:cNvPr>
          <p:cNvGrpSpPr/>
          <p:nvPr/>
        </p:nvGrpSpPr>
        <p:grpSpPr>
          <a:xfrm>
            <a:off x="455137" y="1519404"/>
            <a:ext cx="11281725" cy="4212778"/>
            <a:chOff x="572632" y="2345151"/>
            <a:chExt cx="11281725" cy="4212778"/>
          </a:xfrm>
        </p:grpSpPr>
        <p:grpSp>
          <p:nvGrpSpPr>
            <p:cNvPr id="50" name="组合 49">
              <a:extLst>
                <a:ext uri="{FF2B5EF4-FFF2-40B4-BE49-F238E27FC236}">
                  <a16:creationId xmlns:a16="http://schemas.microsoft.com/office/drawing/2014/main" id="{495BE161-8EF1-91A6-D85F-FFCFE13FE494}"/>
                </a:ext>
              </a:extLst>
            </p:cNvPr>
            <p:cNvGrpSpPr/>
            <p:nvPr/>
          </p:nvGrpSpPr>
          <p:grpSpPr>
            <a:xfrm>
              <a:off x="1777869" y="3369529"/>
              <a:ext cx="8684311" cy="2847924"/>
              <a:chOff x="1560090" y="2810009"/>
              <a:chExt cx="8684311" cy="2847924"/>
            </a:xfrm>
          </p:grpSpPr>
          <p:sp>
            <p:nvSpPr>
              <p:cNvPr id="48" name="箭头: 左右 47">
                <a:extLst>
                  <a:ext uri="{FF2B5EF4-FFF2-40B4-BE49-F238E27FC236}">
                    <a16:creationId xmlns:a16="http://schemas.microsoft.com/office/drawing/2014/main" id="{78494EF8-AFF0-A24B-BC7E-D9FDF072CF08}"/>
                  </a:ext>
                </a:extLst>
              </p:cNvPr>
              <p:cNvSpPr/>
              <p:nvPr/>
            </p:nvSpPr>
            <p:spPr>
              <a:xfrm>
                <a:off x="4663970" y="3829032"/>
                <a:ext cx="2506662" cy="865173"/>
              </a:xfrm>
              <a:prstGeom prst="leftRightArrow">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82AFD1E1-C99D-BE88-06B6-AA06328C652F}"/>
                  </a:ext>
                </a:extLst>
              </p:cNvPr>
              <p:cNvGrpSpPr/>
              <p:nvPr/>
            </p:nvGrpSpPr>
            <p:grpSpPr>
              <a:xfrm>
                <a:off x="1560090" y="2810009"/>
                <a:ext cx="2740660" cy="2740660"/>
                <a:chOff x="2658" y="2887"/>
                <a:chExt cx="4316" cy="4316"/>
              </a:xfrm>
            </p:grpSpPr>
            <p:sp>
              <p:nvSpPr>
                <p:cNvPr id="3" name="椭圆 2">
                  <a:extLst>
                    <a:ext uri="{FF2B5EF4-FFF2-40B4-BE49-F238E27FC236}">
                      <a16:creationId xmlns:a16="http://schemas.microsoft.com/office/drawing/2014/main" id="{1A8352EC-E6CB-A21A-48BB-562526961295}"/>
                    </a:ext>
                  </a:extLst>
                </p:cNvPr>
                <p:cNvSpPr/>
                <p:nvPr/>
              </p:nvSpPr>
              <p:spPr>
                <a:xfrm>
                  <a:off x="2658" y="2887"/>
                  <a:ext cx="4316" cy="4316"/>
                </a:xfrm>
                <a:prstGeom prst="ellipse">
                  <a:avLst/>
                </a:prstGeom>
                <a:solidFill>
                  <a:schemeClr val="tx1">
                    <a:lumMod val="65000"/>
                    <a:lumOff val="35000"/>
                    <a:alpha val="80000"/>
                  </a:schemeClr>
                </a:solidFill>
                <a:ln w="19050">
                  <a:gradFill>
                    <a:gsLst>
                      <a:gs pos="0">
                        <a:schemeClr val="bg1"/>
                      </a:gs>
                      <a:gs pos="100000">
                        <a:schemeClr val="accent1"/>
                      </a:gs>
                    </a:gsLst>
                    <a:lin ang="5400000" scaled="1"/>
                  </a:gradFill>
                </a:ln>
                <a:effectLst>
                  <a:outerShdw blurRad="787400" dist="635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4" name="矩形: 圆角 3">
                  <a:extLst>
                    <a:ext uri="{FF2B5EF4-FFF2-40B4-BE49-F238E27FC236}">
                      <a16:creationId xmlns:a16="http://schemas.microsoft.com/office/drawing/2014/main" id="{12A58CE4-AC5C-9645-8654-A9860B9D2D32}"/>
                    </a:ext>
                  </a:extLst>
                </p:cNvPr>
                <p:cNvSpPr/>
                <p:nvPr/>
              </p:nvSpPr>
              <p:spPr>
                <a:xfrm>
                  <a:off x="3582" y="4582"/>
                  <a:ext cx="2456" cy="886"/>
                </a:xfrm>
                <a:prstGeom prst="roundRect">
                  <a:avLst>
                    <a:gd name="adj" fmla="val 50000"/>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sz="2000" dirty="0">
                      <a:solidFill>
                        <a:schemeClr val="tx1"/>
                      </a:solidFill>
                    </a:rPr>
                    <a:t>从核</a:t>
                  </a:r>
                </a:p>
              </p:txBody>
            </p:sp>
            <p:sp>
              <p:nvSpPr>
                <p:cNvPr id="6" name="文本框 5">
                  <a:extLst>
                    <a:ext uri="{FF2B5EF4-FFF2-40B4-BE49-F238E27FC236}">
                      <a16:creationId xmlns:a16="http://schemas.microsoft.com/office/drawing/2014/main" id="{13922E07-8834-112B-7896-B1CB5ACAAE7B}"/>
                    </a:ext>
                  </a:extLst>
                </p:cNvPr>
                <p:cNvSpPr txBox="1"/>
                <p:nvPr/>
              </p:nvSpPr>
              <p:spPr>
                <a:xfrm>
                  <a:off x="3518" y="3538"/>
                  <a:ext cx="2676" cy="727"/>
                </a:xfrm>
                <a:prstGeom prst="rect">
                  <a:avLst/>
                </a:prstGeom>
                <a:noFill/>
              </p:spPr>
              <p:txBody>
                <a:bodyPr wrap="square" rtlCol="0">
                  <a:spAutoFit/>
                </a:bodyPr>
                <a:lstStyle/>
                <a:p>
                  <a:pPr algn="ctr"/>
                  <a:r>
                    <a:rPr lang="en-US" altLang="zh-CN" sz="2400" b="1" dirty="0" err="1">
                      <a:ln w="10160">
                        <a:solidFill>
                          <a:schemeClr val="accent1"/>
                        </a:solidFill>
                        <a:prstDash val="solid"/>
                      </a:ln>
                      <a:solidFill>
                        <a:srgbClr val="FFFFFF"/>
                      </a:solidFill>
                      <a:effectLst>
                        <a:outerShdw blurRad="38100" dist="22860" dir="5400000" algn="tl" rotWithShape="0">
                          <a:srgbClr val="000000">
                            <a:alpha val="30000"/>
                          </a:srgbClr>
                        </a:outerShdw>
                      </a:effectLst>
                      <a:latin typeface="+mj-ea"/>
                      <a:ea typeface="+mj-ea"/>
                    </a:rPr>
                    <a:t>FreeRTOS</a:t>
                  </a:r>
                  <a:endParaRPr lang="zh-CN" altLang="en-US" sz="2400" b="1" dirty="0">
                    <a:ln w="10160">
                      <a:solidFill>
                        <a:schemeClr val="accent1"/>
                      </a:solidFill>
                      <a:prstDash val="solid"/>
                    </a:ln>
                    <a:solidFill>
                      <a:srgbClr val="FFFFFF"/>
                    </a:solidFill>
                    <a:effectLst>
                      <a:outerShdw blurRad="38100" dist="22860" dir="5400000" algn="tl" rotWithShape="0">
                        <a:srgbClr val="000000">
                          <a:alpha val="30000"/>
                        </a:srgbClr>
                      </a:outerShdw>
                    </a:effectLst>
                    <a:latin typeface="+mj-ea"/>
                    <a:ea typeface="+mj-ea"/>
                  </a:endParaRPr>
                </a:p>
              </p:txBody>
            </p:sp>
            <p:sp>
              <p:nvSpPr>
                <p:cNvPr id="8" name="文本框 7">
                  <a:extLst>
                    <a:ext uri="{FF2B5EF4-FFF2-40B4-BE49-F238E27FC236}">
                      <a16:creationId xmlns:a16="http://schemas.microsoft.com/office/drawing/2014/main" id="{AD2606E3-C9CA-6689-02C6-F7D667F495F4}"/>
                    </a:ext>
                  </a:extLst>
                </p:cNvPr>
                <p:cNvSpPr txBox="1"/>
                <p:nvPr/>
              </p:nvSpPr>
              <p:spPr>
                <a:xfrm>
                  <a:off x="3216" y="5476"/>
                  <a:ext cx="1533" cy="1115"/>
                </a:xfrm>
                <a:prstGeom prst="rect">
                  <a:avLst/>
                </a:prstGeom>
                <a:noFill/>
              </p:spPr>
              <p:txBody>
                <a:bodyPr wrap="square" rtlCol="0">
                  <a:spAutoFit/>
                </a:bodyPr>
                <a:lstStyle/>
                <a:p>
                  <a:pPr algn="ctr"/>
                  <a:r>
                    <a:rPr lang="zh-CN" altLang="en-US" sz="2000" b="1" spc="50" dirty="0">
                      <a:ln w="0"/>
                      <a:solidFill>
                        <a:schemeClr val="bg2"/>
                      </a:solidFill>
                      <a:effectLst>
                        <a:innerShdw blurRad="63500" dist="50800" dir="13500000">
                          <a:srgbClr val="000000">
                            <a:alpha val="50000"/>
                          </a:srgbClr>
                        </a:innerShdw>
                      </a:effectLst>
                      <a:latin typeface="+mj-ea"/>
                      <a:ea typeface="+mj-ea"/>
                    </a:rPr>
                    <a:t>运动</a:t>
                  </a:r>
                  <a:endParaRPr lang="en-US" altLang="zh-CN" sz="2000" b="1" spc="50" dirty="0">
                    <a:ln w="0"/>
                    <a:solidFill>
                      <a:schemeClr val="bg2"/>
                    </a:solidFill>
                    <a:effectLst>
                      <a:innerShdw blurRad="63500" dist="50800" dir="13500000">
                        <a:srgbClr val="000000">
                          <a:alpha val="50000"/>
                        </a:srgbClr>
                      </a:innerShdw>
                    </a:effectLst>
                    <a:latin typeface="+mj-ea"/>
                    <a:ea typeface="+mj-ea"/>
                  </a:endParaRPr>
                </a:p>
                <a:p>
                  <a:pPr algn="ctr"/>
                  <a:r>
                    <a:rPr lang="zh-CN" altLang="en-US" sz="2000" b="1" spc="50" dirty="0">
                      <a:ln w="0"/>
                      <a:solidFill>
                        <a:schemeClr val="bg2"/>
                      </a:solidFill>
                      <a:effectLst>
                        <a:innerShdw blurRad="63500" dist="50800" dir="13500000">
                          <a:srgbClr val="000000">
                            <a:alpha val="50000"/>
                          </a:srgbClr>
                        </a:innerShdw>
                      </a:effectLst>
                      <a:latin typeface="+mj-ea"/>
                      <a:ea typeface="+mj-ea"/>
                    </a:rPr>
                    <a:t>控制</a:t>
                  </a:r>
                </a:p>
              </p:txBody>
            </p:sp>
            <p:sp>
              <p:nvSpPr>
                <p:cNvPr id="12" name="文本框 11">
                  <a:extLst>
                    <a:ext uri="{FF2B5EF4-FFF2-40B4-BE49-F238E27FC236}">
                      <a16:creationId xmlns:a16="http://schemas.microsoft.com/office/drawing/2014/main" id="{778DE610-B93F-AA97-A5C8-4284D5D84D78}"/>
                    </a:ext>
                  </a:extLst>
                </p:cNvPr>
                <p:cNvSpPr txBox="1"/>
                <p:nvPr/>
              </p:nvSpPr>
              <p:spPr>
                <a:xfrm>
                  <a:off x="4732" y="5836"/>
                  <a:ext cx="1533" cy="1115"/>
                </a:xfrm>
                <a:prstGeom prst="rect">
                  <a:avLst/>
                </a:prstGeom>
                <a:noFill/>
              </p:spPr>
              <p:txBody>
                <a:bodyPr wrap="square" rtlCol="0">
                  <a:spAutoFit/>
                </a:bodyPr>
                <a:lstStyle/>
                <a:p>
                  <a:pPr algn="ctr"/>
                  <a:r>
                    <a:rPr lang="zh-CN" altLang="en-US" sz="2000" b="1" spc="50" dirty="0">
                      <a:ln w="0"/>
                      <a:solidFill>
                        <a:schemeClr val="bg2"/>
                      </a:solidFill>
                      <a:effectLst>
                        <a:innerShdw blurRad="63500" dist="50800" dir="13500000">
                          <a:srgbClr val="000000">
                            <a:alpha val="50000"/>
                          </a:srgbClr>
                        </a:innerShdw>
                      </a:effectLst>
                      <a:latin typeface="+mj-ea"/>
                      <a:ea typeface="+mj-ea"/>
                    </a:rPr>
                    <a:t>紧急</a:t>
                  </a:r>
                  <a:endParaRPr lang="en-US" altLang="zh-CN" sz="2000" b="1" spc="50" dirty="0">
                    <a:ln w="0"/>
                    <a:solidFill>
                      <a:schemeClr val="bg2"/>
                    </a:solidFill>
                    <a:effectLst>
                      <a:innerShdw blurRad="63500" dist="50800" dir="13500000">
                        <a:srgbClr val="000000">
                          <a:alpha val="50000"/>
                        </a:srgbClr>
                      </a:innerShdw>
                    </a:effectLst>
                    <a:latin typeface="+mj-ea"/>
                    <a:ea typeface="+mj-ea"/>
                  </a:endParaRPr>
                </a:p>
                <a:p>
                  <a:pPr algn="ctr"/>
                  <a:r>
                    <a:rPr lang="zh-CN" altLang="en-US" sz="2000" b="1" spc="50" dirty="0">
                      <a:ln w="0"/>
                      <a:solidFill>
                        <a:schemeClr val="bg2"/>
                      </a:solidFill>
                      <a:effectLst>
                        <a:innerShdw blurRad="63500" dist="50800" dir="13500000">
                          <a:srgbClr val="000000">
                            <a:alpha val="50000"/>
                          </a:srgbClr>
                        </a:innerShdw>
                      </a:effectLst>
                      <a:latin typeface="+mj-ea"/>
                      <a:ea typeface="+mj-ea"/>
                    </a:rPr>
                    <a:t>制动</a:t>
                  </a:r>
                </a:p>
              </p:txBody>
            </p:sp>
          </p:grpSp>
          <p:grpSp>
            <p:nvGrpSpPr>
              <p:cNvPr id="14" name="组合 13">
                <a:extLst>
                  <a:ext uri="{FF2B5EF4-FFF2-40B4-BE49-F238E27FC236}">
                    <a16:creationId xmlns:a16="http://schemas.microsoft.com/office/drawing/2014/main" id="{2F671FE4-4BFF-DAF9-B812-80AFE132C1A0}"/>
                  </a:ext>
                </a:extLst>
              </p:cNvPr>
              <p:cNvGrpSpPr/>
              <p:nvPr/>
            </p:nvGrpSpPr>
            <p:grpSpPr>
              <a:xfrm>
                <a:off x="7503741" y="2917273"/>
                <a:ext cx="2740660" cy="2740660"/>
                <a:chOff x="11941" y="2887"/>
                <a:chExt cx="4316" cy="4316"/>
              </a:xfrm>
            </p:grpSpPr>
            <p:sp>
              <p:nvSpPr>
                <p:cNvPr id="15" name="椭圆 14">
                  <a:extLst>
                    <a:ext uri="{FF2B5EF4-FFF2-40B4-BE49-F238E27FC236}">
                      <a16:creationId xmlns:a16="http://schemas.microsoft.com/office/drawing/2014/main" id="{954F02FE-2041-DA5E-AF09-9488EC89E0EA}"/>
                    </a:ext>
                  </a:extLst>
                </p:cNvPr>
                <p:cNvSpPr/>
                <p:nvPr/>
              </p:nvSpPr>
              <p:spPr>
                <a:xfrm>
                  <a:off x="11941" y="2887"/>
                  <a:ext cx="4316" cy="4316"/>
                </a:xfrm>
                <a:prstGeom prst="ellipse">
                  <a:avLst/>
                </a:prstGeom>
                <a:solidFill>
                  <a:schemeClr val="tx1">
                    <a:lumMod val="65000"/>
                    <a:lumOff val="35000"/>
                    <a:alpha val="80000"/>
                  </a:schemeClr>
                </a:solidFill>
                <a:ln w="19050">
                  <a:gradFill>
                    <a:gsLst>
                      <a:gs pos="0">
                        <a:schemeClr val="bg1"/>
                      </a:gs>
                      <a:gs pos="100000">
                        <a:schemeClr val="accent1"/>
                      </a:gs>
                    </a:gsLst>
                    <a:lin ang="5400000" scaled="1"/>
                  </a:gradFill>
                </a:ln>
                <a:effectLst>
                  <a:outerShdw blurRad="787400" dist="635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16" name="矩形: 圆角 15">
                  <a:extLst>
                    <a:ext uri="{FF2B5EF4-FFF2-40B4-BE49-F238E27FC236}">
                      <a16:creationId xmlns:a16="http://schemas.microsoft.com/office/drawing/2014/main" id="{25C43018-E8B7-332E-2AA9-164649C428EC}"/>
                    </a:ext>
                  </a:extLst>
                </p:cNvPr>
                <p:cNvSpPr/>
                <p:nvPr/>
              </p:nvSpPr>
              <p:spPr>
                <a:xfrm>
                  <a:off x="12687" y="4413"/>
                  <a:ext cx="2923" cy="886"/>
                </a:xfrm>
                <a:prstGeom prst="roundRect">
                  <a:avLst>
                    <a:gd name="adj" fmla="val 50000"/>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zh-CN" altLang="en-US" sz="2000" dirty="0">
                      <a:solidFill>
                        <a:schemeClr val="tx1"/>
                      </a:solidFill>
                    </a:rPr>
                    <a:t>主核</a:t>
                  </a:r>
                </a:p>
              </p:txBody>
            </p:sp>
            <p:sp>
              <p:nvSpPr>
                <p:cNvPr id="17" name="文本框 16">
                  <a:extLst>
                    <a:ext uri="{FF2B5EF4-FFF2-40B4-BE49-F238E27FC236}">
                      <a16:creationId xmlns:a16="http://schemas.microsoft.com/office/drawing/2014/main" id="{101FDA16-EE8E-56A7-80CA-D672654F641C}"/>
                    </a:ext>
                  </a:extLst>
                </p:cNvPr>
                <p:cNvSpPr txBox="1"/>
                <p:nvPr/>
              </p:nvSpPr>
              <p:spPr>
                <a:xfrm>
                  <a:off x="13220" y="6088"/>
                  <a:ext cx="1533" cy="1115"/>
                </a:xfrm>
                <a:prstGeom prst="rect">
                  <a:avLst/>
                </a:prstGeom>
                <a:noFill/>
              </p:spPr>
              <p:txBody>
                <a:bodyPr wrap="square" rtlCol="0">
                  <a:spAutoFit/>
                </a:bodyPr>
                <a:lstStyle/>
                <a:p>
                  <a:pPr algn="ctr"/>
                  <a:r>
                    <a:rPr lang="zh-CN" altLang="en-US" sz="2000" b="1" spc="50" dirty="0">
                      <a:ln w="0"/>
                      <a:solidFill>
                        <a:schemeClr val="bg2"/>
                      </a:solidFill>
                      <a:effectLst>
                        <a:innerShdw blurRad="63500" dist="50800" dir="13500000">
                          <a:srgbClr val="000000">
                            <a:alpha val="50000"/>
                          </a:srgbClr>
                        </a:innerShdw>
                      </a:effectLst>
                      <a:latin typeface="+mj-ea"/>
                      <a:ea typeface="+mj-ea"/>
                    </a:rPr>
                    <a:t>环境</a:t>
                  </a:r>
                  <a:endParaRPr lang="en-US" altLang="zh-CN" sz="2000" b="1" spc="50" dirty="0">
                    <a:ln w="0"/>
                    <a:solidFill>
                      <a:schemeClr val="bg2"/>
                    </a:solidFill>
                    <a:effectLst>
                      <a:innerShdw blurRad="63500" dist="50800" dir="13500000">
                        <a:srgbClr val="000000">
                          <a:alpha val="50000"/>
                        </a:srgbClr>
                      </a:innerShdw>
                    </a:effectLst>
                    <a:latin typeface="+mj-ea"/>
                    <a:ea typeface="+mj-ea"/>
                  </a:endParaRPr>
                </a:p>
                <a:p>
                  <a:pPr algn="ctr"/>
                  <a:r>
                    <a:rPr lang="zh-CN" altLang="en-US" sz="2000" b="1" spc="50" dirty="0">
                      <a:ln w="0"/>
                      <a:solidFill>
                        <a:schemeClr val="bg2"/>
                      </a:solidFill>
                      <a:effectLst>
                        <a:innerShdw blurRad="63500" dist="50800" dir="13500000">
                          <a:srgbClr val="000000">
                            <a:alpha val="50000"/>
                          </a:srgbClr>
                        </a:innerShdw>
                      </a:effectLst>
                      <a:latin typeface="+mj-ea"/>
                      <a:ea typeface="+mj-ea"/>
                    </a:rPr>
                    <a:t>感知</a:t>
                  </a:r>
                  <a:endParaRPr lang="en-US" altLang="zh-CN" sz="2000" b="1" spc="50" dirty="0">
                    <a:ln w="0"/>
                    <a:solidFill>
                      <a:schemeClr val="bg2"/>
                    </a:solidFill>
                    <a:effectLst>
                      <a:innerShdw blurRad="63500" dist="50800" dir="13500000">
                        <a:srgbClr val="000000">
                          <a:alpha val="50000"/>
                        </a:srgbClr>
                      </a:innerShdw>
                    </a:effectLst>
                    <a:latin typeface="+mj-ea"/>
                    <a:ea typeface="+mj-ea"/>
                  </a:endParaRPr>
                </a:p>
              </p:txBody>
            </p:sp>
            <p:sp>
              <p:nvSpPr>
                <p:cNvPr id="18" name="文本框 17">
                  <a:extLst>
                    <a:ext uri="{FF2B5EF4-FFF2-40B4-BE49-F238E27FC236}">
                      <a16:creationId xmlns:a16="http://schemas.microsoft.com/office/drawing/2014/main" id="{6FD515F8-3693-E612-2FCC-1BF305D33ADE}"/>
                    </a:ext>
                  </a:extLst>
                </p:cNvPr>
                <p:cNvSpPr txBox="1"/>
                <p:nvPr/>
              </p:nvSpPr>
              <p:spPr>
                <a:xfrm>
                  <a:off x="12055" y="5350"/>
                  <a:ext cx="1932" cy="1115"/>
                </a:xfrm>
                <a:prstGeom prst="rect">
                  <a:avLst/>
                </a:prstGeom>
                <a:noFill/>
              </p:spPr>
              <p:txBody>
                <a:bodyPr wrap="square" rtlCol="0">
                  <a:spAutoFit/>
                </a:bodyPr>
                <a:lstStyle/>
                <a:p>
                  <a:pPr algn="ctr"/>
                  <a:r>
                    <a:rPr lang="zh-CN" altLang="en-US" sz="2000" b="1" spc="50" dirty="0">
                      <a:ln w="0"/>
                      <a:solidFill>
                        <a:schemeClr val="bg2"/>
                      </a:solidFill>
                      <a:effectLst>
                        <a:innerShdw blurRad="63500" dist="50800" dir="13500000">
                          <a:srgbClr val="000000">
                            <a:alpha val="50000"/>
                          </a:srgbClr>
                        </a:innerShdw>
                      </a:effectLst>
                      <a:latin typeface="+mj-ea"/>
                      <a:ea typeface="+mj-ea"/>
                    </a:rPr>
                    <a:t>数据</a:t>
                  </a:r>
                  <a:endParaRPr lang="en-US" altLang="zh-CN" sz="2000" b="1" spc="50" dirty="0">
                    <a:ln w="0"/>
                    <a:solidFill>
                      <a:schemeClr val="bg2"/>
                    </a:solidFill>
                    <a:effectLst>
                      <a:innerShdw blurRad="63500" dist="50800" dir="13500000">
                        <a:srgbClr val="000000">
                          <a:alpha val="50000"/>
                        </a:srgbClr>
                      </a:innerShdw>
                    </a:effectLst>
                    <a:latin typeface="+mj-ea"/>
                    <a:ea typeface="+mj-ea"/>
                  </a:endParaRPr>
                </a:p>
                <a:p>
                  <a:pPr algn="ctr"/>
                  <a:r>
                    <a:rPr lang="zh-CN" altLang="en-US" sz="2000" b="1" spc="50" dirty="0">
                      <a:ln w="0"/>
                      <a:solidFill>
                        <a:schemeClr val="bg2"/>
                      </a:solidFill>
                      <a:effectLst>
                        <a:innerShdw blurRad="63500" dist="50800" dir="13500000">
                          <a:srgbClr val="000000">
                            <a:alpha val="50000"/>
                          </a:srgbClr>
                        </a:innerShdw>
                      </a:effectLst>
                      <a:latin typeface="+mj-ea"/>
                      <a:ea typeface="+mj-ea"/>
                    </a:rPr>
                    <a:t>处理</a:t>
                  </a:r>
                </a:p>
              </p:txBody>
            </p:sp>
            <p:sp>
              <p:nvSpPr>
                <p:cNvPr id="19" name="文本框 18">
                  <a:extLst>
                    <a:ext uri="{FF2B5EF4-FFF2-40B4-BE49-F238E27FC236}">
                      <a16:creationId xmlns:a16="http://schemas.microsoft.com/office/drawing/2014/main" id="{44B007AC-0857-D38B-E23B-BCAE83E820C0}"/>
                    </a:ext>
                  </a:extLst>
                </p:cNvPr>
                <p:cNvSpPr txBox="1"/>
                <p:nvPr/>
              </p:nvSpPr>
              <p:spPr>
                <a:xfrm>
                  <a:off x="12939" y="3133"/>
                  <a:ext cx="2395" cy="1309"/>
                </a:xfrm>
                <a:prstGeom prst="rect">
                  <a:avLst/>
                </a:prstGeom>
                <a:noFill/>
              </p:spPr>
              <p:txBody>
                <a:bodyPr wrap="square" rtlCol="0">
                  <a:spAutoFit/>
                </a:bodyPr>
                <a:lstStyle/>
                <a:p>
                  <a:pPr algn="ctr"/>
                  <a:r>
                    <a:rPr lang="en-US" altLang="zh-CN" sz="2400" b="1" dirty="0">
                      <a:ln w="10160">
                        <a:solidFill>
                          <a:schemeClr val="accent1"/>
                        </a:solidFill>
                        <a:prstDash val="solid"/>
                      </a:ln>
                      <a:solidFill>
                        <a:srgbClr val="FFFFFF"/>
                      </a:solidFill>
                      <a:effectLst>
                        <a:outerShdw blurRad="38100" dist="22860" dir="5400000" algn="tl" rotWithShape="0">
                          <a:srgbClr val="000000">
                            <a:alpha val="30000"/>
                          </a:srgbClr>
                        </a:outerShdw>
                      </a:effectLst>
                      <a:latin typeface="+mj-ea"/>
                      <a:ea typeface="+mj-ea"/>
                    </a:rPr>
                    <a:t>Ubuntu</a:t>
                  </a:r>
                </a:p>
                <a:p>
                  <a:pPr algn="ctr"/>
                  <a:r>
                    <a:rPr lang="en-US" altLang="zh-CN" sz="2400" b="1" dirty="0">
                      <a:ln w="10160">
                        <a:solidFill>
                          <a:schemeClr val="accent1"/>
                        </a:solidFill>
                        <a:prstDash val="solid"/>
                      </a:ln>
                      <a:solidFill>
                        <a:srgbClr val="FFFFFF"/>
                      </a:solidFill>
                      <a:effectLst>
                        <a:outerShdw blurRad="38100" dist="22860" dir="5400000" algn="tl" rotWithShape="0">
                          <a:srgbClr val="000000">
                            <a:alpha val="30000"/>
                          </a:srgbClr>
                        </a:outerShdw>
                      </a:effectLst>
                      <a:latin typeface="+mj-ea"/>
                      <a:ea typeface="+mj-ea"/>
                    </a:rPr>
                    <a:t>ROS</a:t>
                  </a:r>
                  <a:endParaRPr lang="zh-CN" altLang="en-US" sz="2400" b="1" dirty="0">
                    <a:ln w="10160">
                      <a:solidFill>
                        <a:schemeClr val="accent1"/>
                      </a:solidFill>
                      <a:prstDash val="solid"/>
                    </a:ln>
                    <a:solidFill>
                      <a:srgbClr val="FFFFFF"/>
                    </a:solidFill>
                    <a:effectLst>
                      <a:outerShdw blurRad="38100" dist="22860" dir="5400000" algn="tl" rotWithShape="0">
                        <a:srgbClr val="000000">
                          <a:alpha val="30000"/>
                        </a:srgbClr>
                      </a:outerShdw>
                    </a:effectLst>
                    <a:latin typeface="+mj-ea"/>
                    <a:ea typeface="+mj-ea"/>
                  </a:endParaRPr>
                </a:p>
              </p:txBody>
            </p:sp>
            <p:sp>
              <p:nvSpPr>
                <p:cNvPr id="36" name="文本框 35">
                  <a:extLst>
                    <a:ext uri="{FF2B5EF4-FFF2-40B4-BE49-F238E27FC236}">
                      <a16:creationId xmlns:a16="http://schemas.microsoft.com/office/drawing/2014/main" id="{22ABCF66-3146-0036-753D-0B967FAAC820}"/>
                    </a:ext>
                  </a:extLst>
                </p:cNvPr>
                <p:cNvSpPr txBox="1"/>
                <p:nvPr/>
              </p:nvSpPr>
              <p:spPr>
                <a:xfrm>
                  <a:off x="14334" y="5319"/>
                  <a:ext cx="1533" cy="1115"/>
                </a:xfrm>
                <a:prstGeom prst="rect">
                  <a:avLst/>
                </a:prstGeom>
                <a:noFill/>
              </p:spPr>
              <p:txBody>
                <a:bodyPr wrap="square" rtlCol="0">
                  <a:spAutoFit/>
                </a:bodyPr>
                <a:lstStyle/>
                <a:p>
                  <a:pPr algn="ctr"/>
                  <a:r>
                    <a:rPr lang="zh-CN" altLang="en-US" sz="2000" b="1" spc="50" dirty="0">
                      <a:ln w="0"/>
                      <a:solidFill>
                        <a:schemeClr val="bg2"/>
                      </a:solidFill>
                      <a:effectLst>
                        <a:innerShdw blurRad="63500" dist="50800" dir="13500000">
                          <a:srgbClr val="000000">
                            <a:alpha val="50000"/>
                          </a:srgbClr>
                        </a:innerShdw>
                      </a:effectLst>
                      <a:latin typeface="+mj-ea"/>
                      <a:ea typeface="+mj-ea"/>
                    </a:rPr>
                    <a:t>人机交互界面</a:t>
                  </a:r>
                  <a:endParaRPr lang="en-US" altLang="zh-CN" sz="2000" b="1" spc="50" dirty="0">
                    <a:ln w="0"/>
                    <a:solidFill>
                      <a:schemeClr val="bg2"/>
                    </a:solidFill>
                    <a:effectLst>
                      <a:innerShdw blurRad="63500" dist="50800" dir="13500000">
                        <a:srgbClr val="000000">
                          <a:alpha val="50000"/>
                        </a:srgbClr>
                      </a:innerShdw>
                    </a:effectLst>
                    <a:latin typeface="+mj-ea"/>
                    <a:ea typeface="+mj-ea"/>
                  </a:endParaRPr>
                </a:p>
              </p:txBody>
            </p:sp>
          </p:grpSp>
          <p:grpSp>
            <p:nvGrpSpPr>
              <p:cNvPr id="23" name="组合 22">
                <a:extLst>
                  <a:ext uri="{FF2B5EF4-FFF2-40B4-BE49-F238E27FC236}">
                    <a16:creationId xmlns:a16="http://schemas.microsoft.com/office/drawing/2014/main" id="{9521058F-3B45-AFC1-156F-72D4ADCB3EB2}"/>
                  </a:ext>
                </a:extLst>
              </p:cNvPr>
              <p:cNvGrpSpPr/>
              <p:nvPr/>
            </p:nvGrpSpPr>
            <p:grpSpPr>
              <a:xfrm>
                <a:off x="4436957" y="3288799"/>
                <a:ext cx="2957195" cy="1172845"/>
                <a:chOff x="7034" y="3063"/>
                <a:chExt cx="4657" cy="1847"/>
              </a:xfrm>
            </p:grpSpPr>
            <p:cxnSp>
              <p:nvCxnSpPr>
                <p:cNvPr id="34" name="直接箭头连接符 33">
                  <a:extLst>
                    <a:ext uri="{FF2B5EF4-FFF2-40B4-BE49-F238E27FC236}">
                      <a16:creationId xmlns:a16="http://schemas.microsoft.com/office/drawing/2014/main" id="{84417E2F-E205-638A-F970-7325CF6F5820}"/>
                    </a:ext>
                  </a:extLst>
                </p:cNvPr>
                <p:cNvCxnSpPr/>
                <p:nvPr/>
              </p:nvCxnSpPr>
              <p:spPr>
                <a:xfrm>
                  <a:off x="7224" y="3585"/>
                  <a:ext cx="4467" cy="0"/>
                </a:xfrm>
                <a:prstGeom prst="straightConnector1">
                  <a:avLst/>
                </a:prstGeom>
                <a:ln w="19050">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ABADF1F0-6985-EA18-F3ED-CFE4D4A0B432}"/>
                    </a:ext>
                  </a:extLst>
                </p:cNvPr>
                <p:cNvSpPr txBox="1"/>
                <p:nvPr/>
              </p:nvSpPr>
              <p:spPr>
                <a:xfrm>
                  <a:off x="7034" y="3063"/>
                  <a:ext cx="4657" cy="630"/>
                </a:xfrm>
                <a:prstGeom prst="rect">
                  <a:avLst/>
                </a:prstGeom>
                <a:noFill/>
              </p:spPr>
              <p:txBody>
                <a:bodyPr wrap="square" rtlCol="0">
                  <a:spAutoFit/>
                </a:bodyPr>
                <a:lstStyle/>
                <a:p>
                  <a:pPr algn="ctr"/>
                  <a:r>
                    <a:rPr lang="zh-CN" altLang="en-US" sz="2000" b="1" dirty="0">
                      <a:solidFill>
                        <a:schemeClr val="accent1"/>
                      </a:solidFill>
                      <a:latin typeface="微软雅黑" panose="020B0503020204020204" charset="-122"/>
                      <a:ea typeface="微软雅黑" panose="020B0503020204020204" charset="-122"/>
                    </a:rPr>
                    <a:t>实际速度、紧急响应</a:t>
                  </a:r>
                </a:p>
              </p:txBody>
            </p:sp>
            <p:sp>
              <p:nvSpPr>
                <p:cNvPr id="47" name="文本框 46">
                  <a:extLst>
                    <a:ext uri="{FF2B5EF4-FFF2-40B4-BE49-F238E27FC236}">
                      <a16:creationId xmlns:a16="http://schemas.microsoft.com/office/drawing/2014/main" id="{613A554A-596D-0C24-E976-009079A6EAB9}"/>
                    </a:ext>
                  </a:extLst>
                </p:cNvPr>
                <p:cNvSpPr txBox="1"/>
                <p:nvPr/>
              </p:nvSpPr>
              <p:spPr>
                <a:xfrm>
                  <a:off x="8326" y="4280"/>
                  <a:ext cx="2301" cy="630"/>
                </a:xfrm>
                <a:prstGeom prst="rect">
                  <a:avLst/>
                </a:prstGeom>
                <a:noFill/>
              </p:spPr>
              <p:txBody>
                <a:bodyPr wrap="square" rtlCol="0">
                  <a:spAutoFit/>
                </a:bodyPr>
                <a:lstStyle/>
                <a:p>
                  <a:pPr algn="ctr"/>
                  <a:r>
                    <a:rPr lang="zh-CN" altLang="en-US" sz="2000" dirty="0">
                      <a:ln w="0"/>
                      <a:effectLst>
                        <a:outerShdw blurRad="38100" dist="19050" dir="2700000" algn="tl" rotWithShape="0">
                          <a:schemeClr val="dk1">
                            <a:alpha val="40000"/>
                          </a:schemeClr>
                        </a:outerShdw>
                      </a:effectLst>
                      <a:latin typeface="SimHei" panose="02010609060101010101" pitchFamily="34" charset="-122"/>
                      <a:ea typeface="SimHei" panose="02010609060101010101" pitchFamily="34" charset="-122"/>
                      <a:cs typeface="+mn-ea"/>
                      <a:sym typeface="+mn-lt"/>
                    </a:rPr>
                    <a:t>RPMsg通信</a:t>
                  </a:r>
                  <a:endParaRPr lang="zh-CN" altLang="en-US" sz="2000" dirty="0">
                    <a:ln w="0"/>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grpSp>
          <p:grpSp>
            <p:nvGrpSpPr>
              <p:cNvPr id="24" name="组合 23">
                <a:extLst>
                  <a:ext uri="{FF2B5EF4-FFF2-40B4-BE49-F238E27FC236}">
                    <a16:creationId xmlns:a16="http://schemas.microsoft.com/office/drawing/2014/main" id="{1D1A5B0D-92AA-C5C4-B452-7E29D33F1DD8}"/>
                  </a:ext>
                </a:extLst>
              </p:cNvPr>
              <p:cNvGrpSpPr/>
              <p:nvPr/>
            </p:nvGrpSpPr>
            <p:grpSpPr>
              <a:xfrm>
                <a:off x="4499187" y="4867409"/>
                <a:ext cx="2836545" cy="431165"/>
                <a:chOff x="7132" y="5549"/>
                <a:chExt cx="4467" cy="679"/>
              </a:xfrm>
            </p:grpSpPr>
            <p:cxnSp>
              <p:nvCxnSpPr>
                <p:cNvPr id="25" name="直接箭头连接符 24">
                  <a:extLst>
                    <a:ext uri="{FF2B5EF4-FFF2-40B4-BE49-F238E27FC236}">
                      <a16:creationId xmlns:a16="http://schemas.microsoft.com/office/drawing/2014/main" id="{EEA49249-6CFE-FF10-9FA2-EFB08C00C6B2}"/>
                    </a:ext>
                  </a:extLst>
                </p:cNvPr>
                <p:cNvCxnSpPr/>
                <p:nvPr/>
              </p:nvCxnSpPr>
              <p:spPr>
                <a:xfrm flipH="1">
                  <a:off x="7132" y="5549"/>
                  <a:ext cx="4467" cy="0"/>
                </a:xfrm>
                <a:prstGeom prst="straightConnector1">
                  <a:avLst/>
                </a:prstGeom>
                <a:ln w="19050">
                  <a:solidFill>
                    <a:schemeClr val="accent1">
                      <a:lumMod val="75000"/>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3FED361D-58F2-5E8F-BCE0-2B8C43378C04}"/>
                    </a:ext>
                  </a:extLst>
                </p:cNvPr>
                <p:cNvSpPr txBox="1"/>
                <p:nvPr/>
              </p:nvSpPr>
              <p:spPr>
                <a:xfrm>
                  <a:off x="8432" y="5598"/>
                  <a:ext cx="2089" cy="630"/>
                </a:xfrm>
                <a:prstGeom prst="rect">
                  <a:avLst/>
                </a:prstGeom>
                <a:noFill/>
              </p:spPr>
              <p:txBody>
                <a:bodyPr wrap="square" rtlCol="0">
                  <a:spAutoFit/>
                </a:bodyPr>
                <a:lstStyle/>
                <a:p>
                  <a:pPr algn="ctr"/>
                  <a:r>
                    <a:rPr lang="zh-CN" altLang="en-US" sz="2000" b="1" dirty="0">
                      <a:solidFill>
                        <a:schemeClr val="accent1">
                          <a:lumMod val="75000"/>
                        </a:schemeClr>
                      </a:solidFill>
                      <a:latin typeface="微软雅黑" panose="020B0503020204020204" charset="-122"/>
                      <a:ea typeface="微软雅黑" panose="020B0503020204020204" charset="-122"/>
                    </a:rPr>
                    <a:t>目标速度</a:t>
                  </a:r>
                </a:p>
              </p:txBody>
            </p:sp>
          </p:grpSp>
        </p:grpSp>
        <p:sp>
          <p:nvSpPr>
            <p:cNvPr id="51" name="矩形: 圆角 50">
              <a:extLst>
                <a:ext uri="{FF2B5EF4-FFF2-40B4-BE49-F238E27FC236}">
                  <a16:creationId xmlns:a16="http://schemas.microsoft.com/office/drawing/2014/main" id="{EE5E5FF1-8690-4278-1EF3-162957E3A52C}"/>
                </a:ext>
              </a:extLst>
            </p:cNvPr>
            <p:cNvSpPr/>
            <p:nvPr/>
          </p:nvSpPr>
          <p:spPr>
            <a:xfrm>
              <a:off x="4968485" y="2359490"/>
              <a:ext cx="2326765" cy="1117303"/>
            </a:xfrm>
            <a:prstGeom prst="roundRect">
              <a:avLst/>
            </a:prstGeom>
            <a:solidFill>
              <a:schemeClr val="tx1">
                <a:lumMod val="75000"/>
                <a:lumOff val="25000"/>
              </a:schemeClr>
            </a:solidFill>
            <a:ln>
              <a:solidFill>
                <a:schemeClr val="tx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400" dirty="0"/>
                <a:t>飞腾派</a:t>
              </a:r>
              <a:endParaRPr lang="en-US" altLang="zh-CN" sz="2400" dirty="0"/>
            </a:p>
            <a:p>
              <a:pPr algn="ctr">
                <a:lnSpc>
                  <a:spcPct val="150000"/>
                </a:lnSpc>
              </a:pPr>
              <a:r>
                <a:rPr lang="zh-CN" altLang="en-US" sz="2000" dirty="0">
                  <a:ln w="0"/>
                  <a:solidFill>
                    <a:schemeClr val="accent1">
                      <a:lumMod val="40000"/>
                      <a:lumOff val="60000"/>
                    </a:schemeClr>
                  </a:solidFill>
                  <a:effectLst>
                    <a:reflection blurRad="6350" endPos="0" dir="5400000" sy="-90000" algn="bl" rotWithShape="0"/>
                  </a:effectLst>
                </a:rPr>
                <a:t>多核异构</a:t>
              </a:r>
            </a:p>
          </p:txBody>
        </p:sp>
        <p:cxnSp>
          <p:nvCxnSpPr>
            <p:cNvPr id="54" name="直接箭头连接符 53">
              <a:extLst>
                <a:ext uri="{FF2B5EF4-FFF2-40B4-BE49-F238E27FC236}">
                  <a16:creationId xmlns:a16="http://schemas.microsoft.com/office/drawing/2014/main" id="{487151F2-86E0-2402-C94F-22F871ADEBAB}"/>
                </a:ext>
              </a:extLst>
            </p:cNvPr>
            <p:cNvCxnSpPr>
              <a:stCxn id="51" idx="3"/>
              <a:endCxn id="15" idx="0"/>
            </p:cNvCxnSpPr>
            <p:nvPr/>
          </p:nvCxnSpPr>
          <p:spPr>
            <a:xfrm>
              <a:off x="7295250" y="2918142"/>
              <a:ext cx="1796600" cy="558651"/>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56" name="直接箭头连接符 55">
              <a:extLst>
                <a:ext uri="{FF2B5EF4-FFF2-40B4-BE49-F238E27FC236}">
                  <a16:creationId xmlns:a16="http://schemas.microsoft.com/office/drawing/2014/main" id="{C3AA13A6-C8E9-1FE9-EC6A-E0A08FAFC267}"/>
                </a:ext>
              </a:extLst>
            </p:cNvPr>
            <p:cNvCxnSpPr>
              <a:stCxn id="51" idx="1"/>
              <a:endCxn id="3" idx="0"/>
            </p:cNvCxnSpPr>
            <p:nvPr/>
          </p:nvCxnSpPr>
          <p:spPr>
            <a:xfrm flipH="1">
              <a:off x="3148199" y="2918142"/>
              <a:ext cx="1820286" cy="451387"/>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7" name="椭圆 6">
              <a:extLst>
                <a:ext uri="{FF2B5EF4-FFF2-40B4-BE49-F238E27FC236}">
                  <a16:creationId xmlns:a16="http://schemas.microsoft.com/office/drawing/2014/main" id="{7BFDDCAA-6D1B-9BB0-B01B-4F47476C66BB}"/>
                </a:ext>
              </a:extLst>
            </p:cNvPr>
            <p:cNvSpPr/>
            <p:nvPr/>
          </p:nvSpPr>
          <p:spPr>
            <a:xfrm>
              <a:off x="7413366" y="2345151"/>
              <a:ext cx="1796600" cy="615575"/>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mj-lt"/>
                </a:rPr>
                <a:t>降低延迟</a:t>
              </a:r>
            </a:p>
          </p:txBody>
        </p:sp>
        <p:sp>
          <p:nvSpPr>
            <p:cNvPr id="10" name="椭圆 9">
              <a:extLst>
                <a:ext uri="{FF2B5EF4-FFF2-40B4-BE49-F238E27FC236}">
                  <a16:creationId xmlns:a16="http://schemas.microsoft.com/office/drawing/2014/main" id="{E8886A5B-ADC6-8C99-F111-DD057F7D9278}"/>
                </a:ext>
              </a:extLst>
            </p:cNvPr>
            <p:cNvSpPr/>
            <p:nvPr/>
          </p:nvSpPr>
          <p:spPr>
            <a:xfrm>
              <a:off x="572632" y="3014685"/>
              <a:ext cx="1707037" cy="641479"/>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mj-lt"/>
                </a:rPr>
                <a:t>实时性强</a:t>
              </a:r>
            </a:p>
          </p:txBody>
        </p:sp>
        <p:sp>
          <p:nvSpPr>
            <p:cNvPr id="11" name="椭圆 10">
              <a:extLst>
                <a:ext uri="{FF2B5EF4-FFF2-40B4-BE49-F238E27FC236}">
                  <a16:creationId xmlns:a16="http://schemas.microsoft.com/office/drawing/2014/main" id="{12961183-681B-A346-9632-CB22C2161D32}"/>
                </a:ext>
              </a:extLst>
            </p:cNvPr>
            <p:cNvSpPr/>
            <p:nvPr/>
          </p:nvSpPr>
          <p:spPr>
            <a:xfrm>
              <a:off x="4118573" y="5916450"/>
              <a:ext cx="1820286" cy="641479"/>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mj-lt"/>
                </a:rPr>
                <a:t>高效高速</a:t>
              </a:r>
            </a:p>
          </p:txBody>
        </p:sp>
        <p:sp>
          <p:nvSpPr>
            <p:cNvPr id="20" name="椭圆 19">
              <a:extLst>
                <a:ext uri="{FF2B5EF4-FFF2-40B4-BE49-F238E27FC236}">
                  <a16:creationId xmlns:a16="http://schemas.microsoft.com/office/drawing/2014/main" id="{8F7CC66F-EDCC-B1BF-E5FE-76E762C9DE80}"/>
                </a:ext>
              </a:extLst>
            </p:cNvPr>
            <p:cNvSpPr/>
            <p:nvPr/>
          </p:nvSpPr>
          <p:spPr>
            <a:xfrm>
              <a:off x="10846724" y="4205644"/>
              <a:ext cx="1007633" cy="641479"/>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mj-lt"/>
                </a:rPr>
                <a:t>稳定可靠</a:t>
              </a:r>
            </a:p>
          </p:txBody>
        </p:sp>
        <p:sp>
          <p:nvSpPr>
            <p:cNvPr id="37" name="椭圆 36">
              <a:extLst>
                <a:ext uri="{FF2B5EF4-FFF2-40B4-BE49-F238E27FC236}">
                  <a16:creationId xmlns:a16="http://schemas.microsoft.com/office/drawing/2014/main" id="{D0B24FA1-D2D3-F4C8-B187-E232C4395179}"/>
                </a:ext>
              </a:extLst>
            </p:cNvPr>
            <p:cNvSpPr/>
            <p:nvPr/>
          </p:nvSpPr>
          <p:spPr>
            <a:xfrm>
              <a:off x="1217261" y="5896713"/>
              <a:ext cx="1147348" cy="641479"/>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mj-lt"/>
                </a:rPr>
                <a:t>即时准确</a:t>
              </a:r>
            </a:p>
          </p:txBody>
        </p:sp>
        <p:sp>
          <p:nvSpPr>
            <p:cNvPr id="13" name="椭圆 12">
              <a:extLst>
                <a:ext uri="{FF2B5EF4-FFF2-40B4-BE49-F238E27FC236}">
                  <a16:creationId xmlns:a16="http://schemas.microsoft.com/office/drawing/2014/main" id="{6A3CAC71-00EB-26A2-F14E-A7D5674BFDC1}"/>
                </a:ext>
              </a:extLst>
            </p:cNvPr>
            <p:cNvSpPr/>
            <p:nvPr/>
          </p:nvSpPr>
          <p:spPr>
            <a:xfrm>
              <a:off x="6978317" y="5646127"/>
              <a:ext cx="1047231" cy="641479"/>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mj-lt"/>
                </a:rPr>
                <a:t>分工</a:t>
              </a:r>
              <a:endParaRPr lang="en-US" altLang="zh-CN" sz="2000" b="1" dirty="0">
                <a:solidFill>
                  <a:schemeClr val="tx1"/>
                </a:solidFill>
                <a:latin typeface="+mj-lt"/>
              </a:endParaRPr>
            </a:p>
            <a:p>
              <a:pPr algn="ctr"/>
              <a:r>
                <a:rPr lang="zh-CN" altLang="en-US" sz="2000" b="1" dirty="0">
                  <a:solidFill>
                    <a:schemeClr val="tx1"/>
                  </a:solidFill>
                  <a:latin typeface="+mj-lt"/>
                </a:rPr>
                <a:t>明确</a:t>
              </a:r>
            </a:p>
          </p:txBody>
        </p:sp>
      </p:gr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4"/>
          <p:cNvSpPr txBox="1"/>
          <p:nvPr/>
        </p:nvSpPr>
        <p:spPr>
          <a:xfrm rot="21600000">
            <a:off x="875665" y="579577"/>
            <a:ext cx="2164080" cy="430887"/>
          </a:xfrm>
          <a:prstGeom prst="rect">
            <a:avLst/>
          </a:prstGeom>
          <a:noFill/>
        </p:spPr>
        <p:txBody>
          <a:bodyPr wrap="square" lIns="0" tIns="0" rIns="0" bIns="0" rtlCol="0">
            <a:spAutoFit/>
            <a:scene3d>
              <a:camera prst="orthographicFront">
                <a:rot lat="0" lon="0" rev="0"/>
              </a:camera>
              <a:lightRig rig="threePt" dir="t"/>
            </a:scene3d>
          </a:bodyPr>
          <a:lstStyle/>
          <a:p>
            <a:r>
              <a:rPr lang="zh-CN" altLang="en-US" sz="2800" b="1" spc="191" dirty="0">
                <a:ln w="0">
                  <a:noFill/>
                </a:ln>
                <a:solidFill>
                  <a:srgbClr val="484848">
                    <a:alpha val="100000"/>
                  </a:srgbClr>
                </a:solidFill>
                <a:latin typeface="SimHei" panose="02010609060101010101" pitchFamily="34" charset="-122"/>
                <a:ea typeface="SimHei" panose="02010609060101010101" pitchFamily="34" charset="-122"/>
                <a:sym typeface="+mn-ea"/>
              </a:rPr>
              <a:t>创新点</a:t>
            </a:r>
            <a:endParaRPr lang="zh-CN" altLang="en-US" sz="2800" b="1" spc="191" dirty="0">
              <a:ln w="0">
                <a:noFill/>
              </a:ln>
              <a:solidFill>
                <a:srgbClr val="484848">
                  <a:alpha val="100000"/>
                </a:srgbClr>
              </a:solidFill>
              <a:latin typeface="SimHei" panose="02010609060101010101" pitchFamily="34" charset="-122"/>
              <a:ea typeface="SimHei" panose="02010609060101010101" pitchFamily="34" charset="-122"/>
            </a:endParaRPr>
          </a:p>
        </p:txBody>
      </p:sp>
      <p:grpSp>
        <p:nvGrpSpPr>
          <p:cNvPr id="44" name="组合 43"/>
          <p:cNvGrpSpPr/>
          <p:nvPr/>
        </p:nvGrpSpPr>
        <p:grpSpPr>
          <a:xfrm>
            <a:off x="294640" y="746125"/>
            <a:ext cx="1866900" cy="254000"/>
            <a:chOff x="2656" y="1860"/>
            <a:chExt cx="2940" cy="400"/>
          </a:xfrm>
        </p:grpSpPr>
        <p:grpSp>
          <p:nvGrpSpPr>
            <p:cNvPr id="27" name="组合 26"/>
            <p:cNvGrpSpPr/>
            <p:nvPr/>
          </p:nvGrpSpPr>
          <p:grpSpPr>
            <a:xfrm>
              <a:off x="2656" y="1860"/>
              <a:ext cx="605" cy="221"/>
              <a:chOff x="3488" y="2286"/>
              <a:chExt cx="2390" cy="292"/>
            </a:xfrm>
          </p:grpSpPr>
          <p:pic>
            <p:nvPicPr>
              <p:cNvPr id="28" name="null.png" descr="descr"/>
              <p:cNvPicPr>
                <a:picLocks noChangeAspect="1"/>
              </p:cNvPicPr>
              <p:nvPr/>
            </p:nvPicPr>
            <p:blipFill>
              <a:blip r:embed="rId3" cstate="print"/>
              <a:stretch>
                <a:fillRect/>
              </a:stretch>
            </p:blipFill>
            <p:spPr>
              <a:xfrm rot="2700000">
                <a:off x="4705" y="1127"/>
                <a:ext cx="14" cy="2332"/>
              </a:xfrm>
              <a:prstGeom prst="rect">
                <a:avLst/>
              </a:prstGeom>
            </p:spPr>
          </p:pic>
          <p:pic>
            <p:nvPicPr>
              <p:cNvPr id="29" name="null.png" descr="descr"/>
              <p:cNvPicPr>
                <a:picLocks noChangeAspect="1"/>
              </p:cNvPicPr>
              <p:nvPr/>
            </p:nvPicPr>
            <p:blipFill>
              <a:blip r:embed="rId4" cstate="print"/>
              <a:stretch>
                <a:fillRect/>
              </a:stretch>
            </p:blipFill>
            <p:spPr>
              <a:xfrm rot="2700000">
                <a:off x="4491" y="1566"/>
                <a:ext cx="9" cy="2015"/>
              </a:xfrm>
              <a:prstGeom prst="rect">
                <a:avLst/>
              </a:prstGeom>
            </p:spPr>
          </p:pic>
        </p:grpSp>
        <p:sp>
          <p:nvSpPr>
            <p:cNvPr id="30" name="等腰三角形 29"/>
            <p:cNvSpPr/>
            <p:nvPr/>
          </p:nvSpPr>
          <p:spPr>
            <a:xfrm>
              <a:off x="2876" y="1901"/>
              <a:ext cx="650" cy="359"/>
            </a:xfrm>
            <a:prstGeom prst="triangle">
              <a:avLst/>
            </a:prstGeom>
            <a:solidFill>
              <a:srgbClr val="484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p:cNvCxnSpPr>
              <a:stCxn id="30" idx="2"/>
            </p:cNvCxnSpPr>
            <p:nvPr/>
          </p:nvCxnSpPr>
          <p:spPr>
            <a:xfrm>
              <a:off x="2876" y="2260"/>
              <a:ext cx="2721" cy="0"/>
            </a:xfrm>
            <a:prstGeom prst="line">
              <a:avLst/>
            </a:prstGeom>
            <a:ln w="6350">
              <a:solidFill>
                <a:srgbClr val="494949"/>
              </a:solidFill>
            </a:ln>
          </p:spPr>
          <p:style>
            <a:lnRef idx="1">
              <a:schemeClr val="dk1"/>
            </a:lnRef>
            <a:fillRef idx="0">
              <a:schemeClr val="dk1"/>
            </a:fillRef>
            <a:effectRef idx="0">
              <a:schemeClr val="dk1"/>
            </a:effectRef>
            <a:fontRef idx="minor">
              <a:schemeClr val="tx1"/>
            </a:fontRef>
          </p:style>
        </p:cxnSp>
      </p:grpSp>
      <p:sp>
        <p:nvSpPr>
          <p:cNvPr id="21" name="文本框 20"/>
          <p:cNvSpPr txBox="1"/>
          <p:nvPr/>
        </p:nvSpPr>
        <p:spPr>
          <a:xfrm>
            <a:off x="1064336" y="1125818"/>
            <a:ext cx="4972421" cy="461665"/>
          </a:xfrm>
          <a:prstGeom prst="rect">
            <a:avLst/>
          </a:prstGeom>
          <a:noFill/>
        </p:spPr>
        <p:txBody>
          <a:bodyPr wrap="square" rtlCol="0">
            <a:spAutoFit/>
          </a:bodyPr>
          <a:lstStyle/>
          <a:p>
            <a:r>
              <a:rPr lang="en-US" altLang="zh-CN" sz="2400" b="1" dirty="0">
                <a:solidFill>
                  <a:schemeClr val="tx1">
                    <a:lumMod val="65000"/>
                    <a:lumOff val="35000"/>
                  </a:schemeClr>
                </a:solidFill>
                <a:latin typeface="SimHei" panose="02010609060101010101" pitchFamily="34" charset="-122"/>
                <a:ea typeface="SimHei" panose="02010609060101010101" pitchFamily="34" charset="-122"/>
              </a:rPr>
              <a:t>1.双核设计</a:t>
            </a:r>
          </a:p>
        </p:txBody>
      </p:sp>
      <p:pic>
        <p:nvPicPr>
          <p:cNvPr id="33" name="图片 32" descr="+»¦¦+nLOGO +=¦¦ ¦ß¦µ"/>
          <p:cNvPicPr>
            <a:picLocks noChangeAspect="1"/>
          </p:cNvPicPr>
          <p:nvPr/>
        </p:nvPicPr>
        <p:blipFill>
          <a:blip r:embed="rId5"/>
          <a:stretch>
            <a:fillRect/>
          </a:stretch>
        </p:blipFill>
        <p:spPr>
          <a:xfrm>
            <a:off x="0" y="0"/>
            <a:ext cx="1530350" cy="676910"/>
          </a:xfrm>
          <a:prstGeom prst="rect">
            <a:avLst/>
          </a:prstGeom>
        </p:spPr>
      </p:pic>
      <p:pic>
        <p:nvPicPr>
          <p:cNvPr id="3" name="图片 2">
            <a:extLst>
              <a:ext uri="{FF2B5EF4-FFF2-40B4-BE49-F238E27FC236}">
                <a16:creationId xmlns:a16="http://schemas.microsoft.com/office/drawing/2014/main" id="{4CA97E43-2FA4-51FC-956E-643315F2F68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884715" y="0"/>
            <a:ext cx="9307284" cy="6858000"/>
          </a:xfrm>
          <a:prstGeom prst="rect">
            <a:avLst/>
          </a:prstGeom>
        </p:spPr>
      </p:pic>
    </p:spTree>
    <p:extLst>
      <p:ext uri="{BB962C8B-B14F-4D97-AF65-F5344CB8AC3E}">
        <p14:creationId xmlns:p14="http://schemas.microsoft.com/office/powerpoint/2010/main" val="1354505720"/>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4"/>
          <p:cNvSpPr txBox="1"/>
          <p:nvPr/>
        </p:nvSpPr>
        <p:spPr>
          <a:xfrm rot="21600000">
            <a:off x="876935" y="510997"/>
            <a:ext cx="2164080" cy="430887"/>
          </a:xfrm>
          <a:prstGeom prst="rect">
            <a:avLst/>
          </a:prstGeom>
          <a:noFill/>
        </p:spPr>
        <p:txBody>
          <a:bodyPr wrap="square" lIns="0" tIns="0" rIns="0" bIns="0" rtlCol="0">
            <a:spAutoFit/>
            <a:scene3d>
              <a:camera prst="orthographicFront">
                <a:rot lat="0" lon="0" rev="0"/>
              </a:camera>
              <a:lightRig rig="threePt" dir="t"/>
            </a:scene3d>
          </a:bodyPr>
          <a:lstStyle/>
          <a:p>
            <a:pPr>
              <a:lnSpc>
                <a:spcPct val="100000"/>
              </a:lnSpc>
            </a:pPr>
            <a:r>
              <a:rPr lang="zh-CN" altLang="en-US" sz="2800" b="1" spc="191" dirty="0">
                <a:ln w="0">
                  <a:noFill/>
                </a:ln>
                <a:solidFill>
                  <a:srgbClr val="484848">
                    <a:alpha val="100000"/>
                  </a:srgbClr>
                </a:solidFill>
                <a:latin typeface="SimHei" panose="02010609060101010101" pitchFamily="34" charset="-122"/>
                <a:ea typeface="SimHei" panose="02010609060101010101" pitchFamily="34" charset="-122"/>
                <a:sym typeface="+mn-ea"/>
              </a:rPr>
              <a:t>创新点</a:t>
            </a:r>
            <a:endParaRPr lang="zh-CN" altLang="en-US" sz="2800" b="1" spc="191" dirty="0">
              <a:ln w="0">
                <a:noFill/>
              </a:ln>
              <a:solidFill>
                <a:srgbClr val="484848">
                  <a:alpha val="100000"/>
                </a:srgbClr>
              </a:solidFill>
              <a:latin typeface="SimHei" panose="02010609060101010101" pitchFamily="34" charset="-122"/>
              <a:ea typeface="SimHei" panose="02010609060101010101" pitchFamily="34" charset="-122"/>
            </a:endParaRPr>
          </a:p>
        </p:txBody>
      </p:sp>
      <p:grpSp>
        <p:nvGrpSpPr>
          <p:cNvPr id="44" name="组合 43"/>
          <p:cNvGrpSpPr/>
          <p:nvPr/>
        </p:nvGrpSpPr>
        <p:grpSpPr>
          <a:xfrm>
            <a:off x="295910" y="677545"/>
            <a:ext cx="1866900" cy="254000"/>
            <a:chOff x="2656" y="1860"/>
            <a:chExt cx="2940" cy="400"/>
          </a:xfrm>
        </p:grpSpPr>
        <p:grpSp>
          <p:nvGrpSpPr>
            <p:cNvPr id="27" name="组合 26"/>
            <p:cNvGrpSpPr/>
            <p:nvPr/>
          </p:nvGrpSpPr>
          <p:grpSpPr>
            <a:xfrm>
              <a:off x="2656" y="1860"/>
              <a:ext cx="605" cy="221"/>
              <a:chOff x="3488" y="2286"/>
              <a:chExt cx="2390" cy="292"/>
            </a:xfrm>
          </p:grpSpPr>
          <p:pic>
            <p:nvPicPr>
              <p:cNvPr id="28" name="null.png" descr="descr"/>
              <p:cNvPicPr>
                <a:picLocks noChangeAspect="1"/>
              </p:cNvPicPr>
              <p:nvPr/>
            </p:nvPicPr>
            <p:blipFill>
              <a:blip r:embed="rId7" cstate="print"/>
              <a:stretch>
                <a:fillRect/>
              </a:stretch>
            </p:blipFill>
            <p:spPr>
              <a:xfrm rot="2700000">
                <a:off x="4705" y="1127"/>
                <a:ext cx="14" cy="2332"/>
              </a:xfrm>
              <a:prstGeom prst="rect">
                <a:avLst/>
              </a:prstGeom>
            </p:spPr>
          </p:pic>
          <p:pic>
            <p:nvPicPr>
              <p:cNvPr id="29" name="null.png" descr="descr"/>
              <p:cNvPicPr>
                <a:picLocks noChangeAspect="1"/>
              </p:cNvPicPr>
              <p:nvPr/>
            </p:nvPicPr>
            <p:blipFill>
              <a:blip r:embed="rId8" cstate="print"/>
              <a:stretch>
                <a:fillRect/>
              </a:stretch>
            </p:blipFill>
            <p:spPr>
              <a:xfrm rot="2700000">
                <a:off x="4491" y="1566"/>
                <a:ext cx="9" cy="2015"/>
              </a:xfrm>
              <a:prstGeom prst="rect">
                <a:avLst/>
              </a:prstGeom>
            </p:spPr>
          </p:pic>
        </p:grpSp>
        <p:sp>
          <p:nvSpPr>
            <p:cNvPr id="30" name="等腰三角形 29"/>
            <p:cNvSpPr/>
            <p:nvPr/>
          </p:nvSpPr>
          <p:spPr>
            <a:xfrm>
              <a:off x="2876" y="1901"/>
              <a:ext cx="650" cy="359"/>
            </a:xfrm>
            <a:prstGeom prst="triangle">
              <a:avLst/>
            </a:prstGeom>
            <a:solidFill>
              <a:srgbClr val="484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p:cNvCxnSpPr>
              <a:stCxn id="30" idx="2"/>
            </p:cNvCxnSpPr>
            <p:nvPr/>
          </p:nvCxnSpPr>
          <p:spPr>
            <a:xfrm>
              <a:off x="2876" y="2260"/>
              <a:ext cx="2721" cy="0"/>
            </a:xfrm>
            <a:prstGeom prst="line">
              <a:avLst/>
            </a:prstGeom>
            <a:ln w="6350">
              <a:solidFill>
                <a:srgbClr val="494949"/>
              </a:solidFill>
            </a:ln>
          </p:spPr>
          <p:style>
            <a:lnRef idx="1">
              <a:schemeClr val="dk1"/>
            </a:lnRef>
            <a:fillRef idx="0">
              <a:schemeClr val="dk1"/>
            </a:fillRef>
            <a:effectRef idx="0">
              <a:schemeClr val="dk1"/>
            </a:effectRef>
            <a:fontRef idx="minor">
              <a:schemeClr val="tx1"/>
            </a:fontRef>
          </p:style>
        </p:cxnSp>
      </p:grpSp>
      <p:grpSp>
        <p:nvGrpSpPr>
          <p:cNvPr id="10" name="组合 9"/>
          <p:cNvGrpSpPr/>
          <p:nvPr>
            <p:custDataLst>
              <p:tags r:id="rId1"/>
            </p:custDataLst>
          </p:nvPr>
        </p:nvGrpSpPr>
        <p:grpSpPr>
          <a:xfrm>
            <a:off x="837762" y="1047511"/>
            <a:ext cx="10459098" cy="3735529"/>
            <a:chOff x="7587" y="1809"/>
            <a:chExt cx="9869" cy="3694"/>
          </a:xfrm>
        </p:grpSpPr>
        <p:sp>
          <p:nvSpPr>
            <p:cNvPr id="21" name="文本框 20"/>
            <p:cNvSpPr txBox="1"/>
            <p:nvPr>
              <p:custDataLst>
                <p:tags r:id="rId2"/>
              </p:custDataLst>
            </p:nvPr>
          </p:nvSpPr>
          <p:spPr>
            <a:xfrm>
              <a:off x="7587" y="1809"/>
              <a:ext cx="4692" cy="457"/>
            </a:xfrm>
            <a:prstGeom prst="rect">
              <a:avLst/>
            </a:prstGeom>
            <a:noFill/>
          </p:spPr>
          <p:txBody>
            <a:bodyPr wrap="square" rtlCol="0">
              <a:spAutoFit/>
            </a:bodyPr>
            <a:lstStyle/>
            <a:p>
              <a:r>
                <a:rPr lang="en-US" altLang="zh-CN" sz="2400" b="1" dirty="0">
                  <a:solidFill>
                    <a:schemeClr val="tx1">
                      <a:lumMod val="65000"/>
                      <a:lumOff val="35000"/>
                    </a:schemeClr>
                  </a:solidFill>
                  <a:latin typeface="SimHei" panose="02010609060101010101" pitchFamily="34" charset="-122"/>
                  <a:ea typeface="SimHei" panose="02010609060101010101" pitchFamily="34" charset="-122"/>
                </a:rPr>
                <a:t>2.紧急制动功能</a:t>
              </a:r>
            </a:p>
          </p:txBody>
        </p:sp>
        <p:grpSp>
          <p:nvGrpSpPr>
            <p:cNvPr id="7" name="组合 6"/>
            <p:cNvGrpSpPr/>
            <p:nvPr/>
          </p:nvGrpSpPr>
          <p:grpSpPr>
            <a:xfrm>
              <a:off x="7597" y="4305"/>
              <a:ext cx="9859" cy="1198"/>
              <a:chOff x="12884" y="3175"/>
              <a:chExt cx="9859" cy="1198"/>
            </a:xfrm>
          </p:grpSpPr>
          <p:sp>
            <p:nvSpPr>
              <p:cNvPr id="4" name="Rectangle 16386"/>
              <p:cNvSpPr/>
              <p:nvPr>
                <p:custDataLst>
                  <p:tags r:id="rId3"/>
                </p:custDataLst>
              </p:nvPr>
            </p:nvSpPr>
            <p:spPr>
              <a:xfrm>
                <a:off x="12884" y="3175"/>
                <a:ext cx="9859" cy="397"/>
              </a:xfrm>
              <a:prstGeom prst="rect">
                <a:avLst/>
              </a:prstGeom>
              <a:noFill/>
            </p:spPr>
            <p:txBody>
              <a:bodyPr wrap="square" rtlCol="0">
                <a:spAutoFit/>
              </a:bodyPr>
              <a:lstStyle/>
              <a:p>
                <a:pPr fontAlgn="auto">
                  <a:lnSpc>
                    <a:spcPct val="130000"/>
                  </a:lnSpc>
                  <a:buClr>
                    <a:srgbClr val="FD1D16"/>
                  </a:buClr>
                </a:pPr>
                <a:endParaRPr lang="zh-CN" altLang="en-US" dirty="0">
                  <a:solidFill>
                    <a:schemeClr val="tx1">
                      <a:lumMod val="65000"/>
                      <a:lumOff val="35000"/>
                    </a:schemeClr>
                  </a:solidFill>
                  <a:latin typeface="SimHei" panose="02010609060101010101" pitchFamily="34" charset="-122"/>
                  <a:ea typeface="SimHei" panose="02010609060101010101" pitchFamily="34" charset="-122"/>
                  <a:cs typeface="+mn-ea"/>
                  <a:sym typeface="+mn-lt"/>
                </a:endParaRPr>
              </a:p>
            </p:txBody>
          </p:sp>
          <p:sp>
            <p:nvSpPr>
              <p:cNvPr id="6" name="Rectangle 16386"/>
              <p:cNvSpPr/>
              <p:nvPr>
                <p:custDataLst>
                  <p:tags r:id="rId4"/>
                </p:custDataLst>
              </p:nvPr>
            </p:nvSpPr>
            <p:spPr>
              <a:xfrm>
                <a:off x="12884" y="3976"/>
                <a:ext cx="9859" cy="397"/>
              </a:xfrm>
              <a:prstGeom prst="rect">
                <a:avLst/>
              </a:prstGeom>
              <a:noFill/>
            </p:spPr>
            <p:txBody>
              <a:bodyPr wrap="square" rtlCol="0">
                <a:spAutoFit/>
              </a:bodyPr>
              <a:lstStyle/>
              <a:p>
                <a:pPr fontAlgn="auto">
                  <a:lnSpc>
                    <a:spcPct val="130000"/>
                  </a:lnSpc>
                  <a:buClr>
                    <a:srgbClr val="FD1D16"/>
                  </a:buClr>
                </a:pPr>
                <a:endParaRPr lang="zh-CN" altLang="en-US" dirty="0">
                  <a:solidFill>
                    <a:schemeClr val="tx1">
                      <a:lumMod val="65000"/>
                      <a:lumOff val="35000"/>
                    </a:schemeClr>
                  </a:solidFill>
                  <a:latin typeface="SimHei" panose="02010609060101010101" pitchFamily="34" charset="-122"/>
                  <a:ea typeface="SimHei" panose="02010609060101010101" pitchFamily="34" charset="-122"/>
                  <a:cs typeface="+mn-ea"/>
                  <a:sym typeface="+mn-lt"/>
                </a:endParaRPr>
              </a:p>
            </p:txBody>
          </p:sp>
        </p:grpSp>
      </p:grpSp>
      <p:pic>
        <p:nvPicPr>
          <p:cNvPr id="33" name="图片 32" descr="+»¦¦+nLOGO +=¦¦ ¦ß¦µ"/>
          <p:cNvPicPr>
            <a:picLocks noChangeAspect="1"/>
          </p:cNvPicPr>
          <p:nvPr/>
        </p:nvPicPr>
        <p:blipFill>
          <a:blip r:embed="rId9"/>
          <a:stretch>
            <a:fillRect/>
          </a:stretch>
        </p:blipFill>
        <p:spPr>
          <a:xfrm>
            <a:off x="0" y="0"/>
            <a:ext cx="1530350" cy="676910"/>
          </a:xfrm>
          <a:prstGeom prst="rect">
            <a:avLst/>
          </a:prstGeom>
        </p:spPr>
      </p:pic>
      <p:pic>
        <p:nvPicPr>
          <p:cNvPr id="2" name="图片 1">
            <a:extLst>
              <a:ext uri="{FF2B5EF4-FFF2-40B4-BE49-F238E27FC236}">
                <a16:creationId xmlns:a16="http://schemas.microsoft.com/office/drawing/2014/main" id="{409A4E9F-2B81-0CED-6427-9BE1252833F2}"/>
              </a:ext>
            </a:extLst>
          </p:cNvPr>
          <p:cNvPicPr>
            <a:picLocks noChangeAspect="1"/>
          </p:cNvPicPr>
          <p:nvPr/>
        </p:nvPicPr>
        <p:blipFill>
          <a:blip r:embed="rId10"/>
          <a:stretch>
            <a:fillRect/>
          </a:stretch>
        </p:blipFill>
        <p:spPr>
          <a:xfrm>
            <a:off x="573903" y="1615275"/>
            <a:ext cx="6189170" cy="5076356"/>
          </a:xfrm>
          <a:prstGeom prst="rect">
            <a:avLst/>
          </a:prstGeom>
        </p:spPr>
      </p:pic>
      <p:sp>
        <p:nvSpPr>
          <p:cNvPr id="5" name="文本框 4">
            <a:extLst>
              <a:ext uri="{FF2B5EF4-FFF2-40B4-BE49-F238E27FC236}">
                <a16:creationId xmlns:a16="http://schemas.microsoft.com/office/drawing/2014/main" id="{4FA85CAB-7101-0C76-9EF4-4D950F52691D}"/>
              </a:ext>
            </a:extLst>
          </p:cNvPr>
          <p:cNvSpPr txBox="1"/>
          <p:nvPr/>
        </p:nvSpPr>
        <p:spPr>
          <a:xfrm>
            <a:off x="6763073" y="2403374"/>
            <a:ext cx="5054277" cy="369331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感知与检测机制：</a:t>
            </a:r>
            <a:r>
              <a:rPr lang="zh-CN" altLang="en-US"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小车前部装配有红外传感器，用于检测前方障碍物。这些传感器能够实时监测小车行进路径上的障碍，如墙壁、行人或其他障碍物。一旦检测到障碍物，系统会立即触发紧急制动信号。</a:t>
            </a:r>
            <a:endParaRPr lang="en-US" altLang="zh-CN" dirty="0">
              <a:solidFill>
                <a:schemeClr val="tx1">
                  <a:lumMod val="65000"/>
                  <a:lumOff val="35000"/>
                </a:schemeClr>
              </a:solidFill>
              <a:latin typeface="SimHei" panose="02010609060101010101" pitchFamily="34" charset="-122"/>
              <a:ea typeface="SimHei" panose="02010609060101010101"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solidFill>
                <a:schemeClr val="tx1">
                  <a:lumMod val="65000"/>
                  <a:lumOff val="35000"/>
                </a:schemeClr>
              </a:solidFill>
              <a:latin typeface="SimHei" panose="02010609060101010101" pitchFamily="34" charset="-122"/>
              <a:ea typeface="SimHei" panose="02010609060101010101"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制动执行：</a:t>
            </a:r>
            <a:r>
              <a:rPr lang="zh-CN" altLang="en-US"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在接收到紧急制动信号后，运行在</a:t>
            </a:r>
            <a:r>
              <a:rPr lang="en-US" altLang="zh-CN" dirty="0" err="1">
                <a:solidFill>
                  <a:schemeClr val="tx1">
                    <a:lumMod val="65000"/>
                    <a:lumOff val="35000"/>
                  </a:schemeClr>
                </a:solidFill>
                <a:latin typeface="SimHei" panose="02010609060101010101" pitchFamily="34" charset="-122"/>
                <a:ea typeface="SimHei" panose="02010609060101010101" pitchFamily="34" charset="-122"/>
                <a:cs typeface="+mn-ea"/>
                <a:sym typeface="+mn-lt"/>
              </a:rPr>
              <a:t>FreeRTOS</a:t>
            </a:r>
            <a:r>
              <a:rPr lang="zh-CN" altLang="en-US"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的小车控制系统会立刻执行制动命令，通过电机控制减速直至停车。</a:t>
            </a:r>
            <a:endParaRPr lang="en-US" altLang="zh-CN" dirty="0">
              <a:solidFill>
                <a:schemeClr val="tx1">
                  <a:lumMod val="65000"/>
                  <a:lumOff val="35000"/>
                </a:schemeClr>
              </a:solidFill>
              <a:latin typeface="SimHei" panose="02010609060101010101" pitchFamily="34" charset="-122"/>
              <a:ea typeface="SimHei" panose="02010609060101010101"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solidFill>
                <a:schemeClr val="tx1">
                  <a:lumMod val="65000"/>
                  <a:lumOff val="35000"/>
                </a:schemeClr>
              </a:solidFill>
              <a:latin typeface="SimHei" panose="02010609060101010101" pitchFamily="34" charset="-122"/>
              <a:ea typeface="SimHei" panose="02010609060101010101"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系统反馈与用户界面：</a:t>
            </a:r>
            <a:r>
              <a:rPr lang="zh-CN" altLang="en-US"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紧急制动激活时，用户界面会显示相关警告信息，提醒操作者小车已经停止运行以避免障碍。</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3079115" y="2367280"/>
            <a:ext cx="2462530" cy="1859915"/>
            <a:chOff x="5050" y="3209"/>
            <a:chExt cx="2444" cy="1846"/>
          </a:xfrm>
        </p:grpSpPr>
        <p:pic>
          <p:nvPicPr>
            <p:cNvPr id="24" name="null.png" descr="descr"/>
            <p:cNvPicPr>
              <a:picLocks noChangeAspect="1"/>
            </p:cNvPicPr>
            <p:nvPr/>
          </p:nvPicPr>
          <p:blipFill>
            <a:blip r:embed="rId3" cstate="print"/>
            <a:stretch>
              <a:fillRect/>
            </a:stretch>
          </p:blipFill>
          <p:spPr>
            <a:xfrm>
              <a:off x="5208" y="3381"/>
              <a:ext cx="2287" cy="1674"/>
            </a:xfrm>
            <a:prstGeom prst="rect">
              <a:avLst/>
            </a:prstGeom>
            <a:ln>
              <a:noFill/>
            </a:ln>
          </p:spPr>
        </p:pic>
        <p:pic>
          <p:nvPicPr>
            <p:cNvPr id="37" name="null.png" descr="descr"/>
            <p:cNvPicPr>
              <a:picLocks noChangeAspect="1"/>
            </p:cNvPicPr>
            <p:nvPr/>
          </p:nvPicPr>
          <p:blipFill>
            <a:blip r:embed="rId3" cstate="print"/>
            <a:stretch>
              <a:fillRect/>
            </a:stretch>
          </p:blipFill>
          <p:spPr>
            <a:xfrm>
              <a:off x="5050" y="3209"/>
              <a:ext cx="2287" cy="1674"/>
            </a:xfrm>
            <a:prstGeom prst="rect">
              <a:avLst/>
            </a:prstGeom>
            <a:ln>
              <a:noFill/>
            </a:ln>
          </p:spPr>
        </p:pic>
      </p:grpSp>
      <p:grpSp>
        <p:nvGrpSpPr>
          <p:cNvPr id="21" name="组合 20"/>
          <p:cNvGrpSpPr/>
          <p:nvPr/>
        </p:nvGrpSpPr>
        <p:grpSpPr>
          <a:xfrm>
            <a:off x="1495425" y="2678430"/>
            <a:ext cx="3157855" cy="604520"/>
            <a:chOff x="2861" y="2286"/>
            <a:chExt cx="3134" cy="600"/>
          </a:xfrm>
        </p:grpSpPr>
        <p:pic>
          <p:nvPicPr>
            <p:cNvPr id="22" name="null.png" descr="descr"/>
            <p:cNvPicPr>
              <a:picLocks noChangeAspect="1"/>
            </p:cNvPicPr>
            <p:nvPr/>
          </p:nvPicPr>
          <p:blipFill>
            <a:blip r:embed="rId4" cstate="print"/>
            <a:stretch>
              <a:fillRect/>
            </a:stretch>
          </p:blipFill>
          <p:spPr>
            <a:xfrm rot="2700000">
              <a:off x="4705" y="1127"/>
              <a:ext cx="14" cy="2332"/>
            </a:xfrm>
            <a:prstGeom prst="rect">
              <a:avLst/>
            </a:prstGeom>
          </p:spPr>
        </p:pic>
        <p:pic>
          <p:nvPicPr>
            <p:cNvPr id="23" name="null.png" descr="descr"/>
            <p:cNvPicPr>
              <a:picLocks noChangeAspect="1"/>
            </p:cNvPicPr>
            <p:nvPr/>
          </p:nvPicPr>
          <p:blipFill>
            <a:blip r:embed="rId5" cstate="print"/>
            <a:stretch>
              <a:fillRect/>
            </a:stretch>
          </p:blipFill>
          <p:spPr>
            <a:xfrm rot="2700000">
              <a:off x="4421" y="1312"/>
              <a:ext cx="14" cy="3135"/>
            </a:xfrm>
            <a:prstGeom prst="rect">
              <a:avLst/>
            </a:prstGeom>
          </p:spPr>
        </p:pic>
      </p:grpSp>
      <p:grpSp>
        <p:nvGrpSpPr>
          <p:cNvPr id="3" name="组合 2"/>
          <p:cNvGrpSpPr/>
          <p:nvPr/>
        </p:nvGrpSpPr>
        <p:grpSpPr>
          <a:xfrm>
            <a:off x="4110990" y="2898140"/>
            <a:ext cx="6394450" cy="833755"/>
            <a:chOff x="6474" y="4564"/>
            <a:chExt cx="10070" cy="1313"/>
          </a:xfrm>
        </p:grpSpPr>
        <p:grpSp>
          <p:nvGrpSpPr>
            <p:cNvPr id="2" name="组合 1"/>
            <p:cNvGrpSpPr/>
            <p:nvPr/>
          </p:nvGrpSpPr>
          <p:grpSpPr>
            <a:xfrm>
              <a:off x="9691" y="4595"/>
              <a:ext cx="6853" cy="1282"/>
              <a:chOff x="9691" y="4595"/>
              <a:chExt cx="6853" cy="1282"/>
            </a:xfrm>
          </p:grpSpPr>
          <p:sp>
            <p:nvSpPr>
              <p:cNvPr id="12" name="TextBox 4"/>
              <p:cNvSpPr txBox="1"/>
              <p:nvPr/>
            </p:nvSpPr>
            <p:spPr>
              <a:xfrm>
                <a:off x="9691" y="5102"/>
                <a:ext cx="6716" cy="775"/>
              </a:xfrm>
              <a:prstGeom prst="rect">
                <a:avLst/>
              </a:prstGeom>
              <a:solidFill>
                <a:schemeClr val="bg1"/>
              </a:solidFill>
            </p:spPr>
            <p:txBody>
              <a:bodyPr wrap="square" lIns="0" tIns="0" rIns="0" bIns="0" rtlCol="0">
                <a:spAutoFit/>
                <a:scene3d>
                  <a:camera prst="orthographicFront">
                    <a:rot lat="0" lon="0" rev="0"/>
                  </a:camera>
                  <a:lightRig rig="threePt" dir="t"/>
                </a:scene3d>
              </a:bodyPr>
              <a:lstStyle/>
              <a:p>
                <a:pPr algn="l">
                  <a:lnSpc>
                    <a:spcPct val="100000"/>
                  </a:lnSpc>
                </a:pPr>
                <a:r>
                  <a:rPr lang="zh-CN" altLang="en-US" sz="3200" i="0" spc="191" dirty="0">
                    <a:ln w="0">
                      <a:noFill/>
                    </a:ln>
                    <a:solidFill>
                      <a:schemeClr val="tx1">
                        <a:alpha val="100000"/>
                      </a:schemeClr>
                    </a:solidFill>
                    <a:latin typeface="SimHei" panose="02010609060101010101" pitchFamily="34" charset="-122"/>
                    <a:ea typeface="SimHei" panose="02010609060101010101" pitchFamily="34" charset="-122"/>
                  </a:rPr>
                  <a:t>结果</a:t>
                </a:r>
              </a:p>
            </p:txBody>
          </p:sp>
          <p:sp>
            <p:nvSpPr>
              <p:cNvPr id="16" name="TextBox 4"/>
              <p:cNvSpPr txBox="1"/>
              <p:nvPr/>
            </p:nvSpPr>
            <p:spPr>
              <a:xfrm>
                <a:off x="9691" y="4595"/>
                <a:ext cx="6853" cy="242"/>
              </a:xfrm>
              <a:prstGeom prst="rect">
                <a:avLst/>
              </a:prstGeom>
              <a:solidFill>
                <a:schemeClr val="bg1"/>
              </a:solidFill>
            </p:spPr>
            <p:txBody>
              <a:bodyPr wrap="square" lIns="0" tIns="0" rIns="0" bIns="0" rtlCol="0">
                <a:spAutoFit/>
                <a:scene3d>
                  <a:camera prst="orthographicFront">
                    <a:rot lat="0" lon="0" rev="0"/>
                  </a:camera>
                  <a:lightRig rig="threePt" dir="t"/>
                </a:scene3d>
              </a:bodyPr>
              <a:lstStyle/>
              <a:p>
                <a:pPr algn="l">
                  <a:lnSpc>
                    <a:spcPct val="100000"/>
                  </a:lnSpc>
                </a:pPr>
                <a:r>
                  <a:rPr lang="en-US" altLang="zh-CN" sz="1000" b="1" i="0" spc="0" dirty="0">
                    <a:ln w="0">
                      <a:noFill/>
                    </a:ln>
                    <a:solidFill>
                      <a:srgbClr val="484848">
                        <a:alpha val="100000"/>
                      </a:srgbClr>
                    </a:solidFill>
                    <a:latin typeface="Arial" panose="020B0604020202020204" pitchFamily="34" charset="0"/>
                    <a:ea typeface="Arial Unicode MS" panose="020B0604020202020204" charset="-122"/>
                    <a:cs typeface="Arial" panose="020B0604020202020204" pitchFamily="34" charset="0"/>
                  </a:rPr>
                  <a:t>RESULT</a:t>
                </a:r>
                <a:endParaRPr lang="en-US" altLang="zh-CN" sz="1400" b="1" i="0" spc="0" dirty="0">
                  <a:ln w="0">
                    <a:noFill/>
                  </a:ln>
                  <a:solidFill>
                    <a:srgbClr val="484848">
                      <a:alpha val="100000"/>
                    </a:srgbClr>
                  </a:solidFill>
                  <a:latin typeface="Arial" panose="020B0604020202020204" pitchFamily="34" charset="0"/>
                  <a:ea typeface="Arial Unicode MS" panose="020B0604020202020204" charset="-122"/>
                  <a:cs typeface="Arial" panose="020B0604020202020204" pitchFamily="34" charset="0"/>
                </a:endParaRPr>
              </a:p>
            </p:txBody>
          </p:sp>
        </p:grpSp>
        <p:sp>
          <p:nvSpPr>
            <p:cNvPr id="5" name="TextBox 4"/>
            <p:cNvSpPr txBox="1"/>
            <p:nvPr/>
          </p:nvSpPr>
          <p:spPr>
            <a:xfrm>
              <a:off x="6474" y="4564"/>
              <a:ext cx="1809" cy="1308"/>
            </a:xfrm>
            <a:prstGeom prst="rect">
              <a:avLst/>
            </a:prstGeom>
            <a:noFill/>
          </p:spPr>
          <p:txBody>
            <a:bodyPr wrap="square" lIns="0" tIns="0" rIns="0" bIns="0" rtlCol="0">
              <a:spAutoFit/>
              <a:scene3d>
                <a:camera prst="orthographicFront">
                  <a:rot lat="0" lon="0" rev="0"/>
                </a:camera>
                <a:lightRig rig="threePt" dir="t"/>
              </a:scene3d>
            </a:bodyPr>
            <a:lstStyle/>
            <a:p>
              <a:pPr algn="ctr">
                <a:lnSpc>
                  <a:spcPct val="100000"/>
                </a:lnSpc>
              </a:pPr>
              <a:r>
                <a:rPr lang="en-US" altLang="zh-CN" sz="5400" b="1" i="0" spc="382" dirty="0">
                  <a:ln w="0">
                    <a:noFill/>
                  </a:ln>
                  <a:solidFill>
                    <a:srgbClr val="484848">
                      <a:alpha val="100000"/>
                    </a:srgbClr>
                  </a:solidFill>
                  <a:latin typeface="Arial" panose="020B0604020202020204" pitchFamily="34" charset="0"/>
                  <a:ea typeface="SimHei" panose="02010609060101010101" pitchFamily="34" charset="-122"/>
                  <a:cs typeface="Arial" panose="020B0604020202020204" pitchFamily="34" charset="0"/>
                </a:rPr>
                <a:t>03</a:t>
              </a:r>
            </a:p>
          </p:txBody>
        </p:sp>
      </p:grpSp>
      <p:pic>
        <p:nvPicPr>
          <p:cNvPr id="33" name="图片 32" descr="+»¦¦+nLOGO +=¦¦ ¦ß¦µ"/>
          <p:cNvPicPr>
            <a:picLocks noChangeAspect="1"/>
          </p:cNvPicPr>
          <p:nvPr/>
        </p:nvPicPr>
        <p:blipFill>
          <a:blip r:embed="rId6"/>
          <a:stretch>
            <a:fillRect/>
          </a:stretch>
        </p:blipFill>
        <p:spPr>
          <a:xfrm>
            <a:off x="0" y="0"/>
            <a:ext cx="1530350" cy="6769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278130" y="814070"/>
            <a:ext cx="3264535" cy="576516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TextBox 4"/>
          <p:cNvSpPr txBox="1"/>
          <p:nvPr/>
        </p:nvSpPr>
        <p:spPr>
          <a:xfrm rot="21600000">
            <a:off x="876300" y="349707"/>
            <a:ext cx="3106420" cy="430887"/>
          </a:xfrm>
          <a:prstGeom prst="rect">
            <a:avLst/>
          </a:prstGeom>
          <a:noFill/>
        </p:spPr>
        <p:txBody>
          <a:bodyPr wrap="square" lIns="0" tIns="0" rIns="0" bIns="0" rtlCol="0">
            <a:spAutoFit/>
            <a:scene3d>
              <a:camera prst="orthographicFront">
                <a:rot lat="0" lon="0" rev="0"/>
              </a:camera>
              <a:lightRig rig="threePt" dir="t"/>
            </a:scene3d>
          </a:bodyPr>
          <a:lstStyle/>
          <a:p>
            <a:r>
              <a:rPr lang="zh-CN" altLang="en-US" sz="2800" b="1" spc="191" dirty="0">
                <a:ln w="0">
                  <a:noFill/>
                </a:ln>
                <a:solidFill>
                  <a:srgbClr val="484848">
                    <a:alpha val="100000"/>
                  </a:srgbClr>
                </a:solidFill>
                <a:latin typeface="SimHei" panose="02010609060101010101" pitchFamily="34" charset="-122"/>
                <a:ea typeface="SimHei" panose="02010609060101010101" pitchFamily="34" charset="-122"/>
              </a:rPr>
              <a:t>结果</a:t>
            </a:r>
          </a:p>
        </p:txBody>
      </p:sp>
      <p:grpSp>
        <p:nvGrpSpPr>
          <p:cNvPr id="44" name="组合 43"/>
          <p:cNvGrpSpPr/>
          <p:nvPr/>
        </p:nvGrpSpPr>
        <p:grpSpPr>
          <a:xfrm>
            <a:off x="295275" y="516255"/>
            <a:ext cx="1866900" cy="254000"/>
            <a:chOff x="2656" y="1860"/>
            <a:chExt cx="2940" cy="400"/>
          </a:xfrm>
        </p:grpSpPr>
        <p:grpSp>
          <p:nvGrpSpPr>
            <p:cNvPr id="27" name="组合 26"/>
            <p:cNvGrpSpPr/>
            <p:nvPr/>
          </p:nvGrpSpPr>
          <p:grpSpPr>
            <a:xfrm>
              <a:off x="2656" y="1860"/>
              <a:ext cx="605" cy="221"/>
              <a:chOff x="3488" y="2286"/>
              <a:chExt cx="2390" cy="292"/>
            </a:xfrm>
          </p:grpSpPr>
          <p:pic>
            <p:nvPicPr>
              <p:cNvPr id="28" name="null.png" descr="descr"/>
              <p:cNvPicPr>
                <a:picLocks noChangeAspect="1"/>
              </p:cNvPicPr>
              <p:nvPr/>
            </p:nvPicPr>
            <p:blipFill>
              <a:blip r:embed="rId3" cstate="print"/>
              <a:stretch>
                <a:fillRect/>
              </a:stretch>
            </p:blipFill>
            <p:spPr>
              <a:xfrm rot="2700000">
                <a:off x="4705" y="1127"/>
                <a:ext cx="14" cy="2332"/>
              </a:xfrm>
              <a:prstGeom prst="rect">
                <a:avLst/>
              </a:prstGeom>
            </p:spPr>
          </p:pic>
          <p:pic>
            <p:nvPicPr>
              <p:cNvPr id="29" name="null.png" descr="descr"/>
              <p:cNvPicPr>
                <a:picLocks noChangeAspect="1"/>
              </p:cNvPicPr>
              <p:nvPr/>
            </p:nvPicPr>
            <p:blipFill>
              <a:blip r:embed="rId4" cstate="print"/>
              <a:stretch>
                <a:fillRect/>
              </a:stretch>
            </p:blipFill>
            <p:spPr>
              <a:xfrm rot="2700000">
                <a:off x="4491" y="1566"/>
                <a:ext cx="9" cy="2015"/>
              </a:xfrm>
              <a:prstGeom prst="rect">
                <a:avLst/>
              </a:prstGeom>
            </p:spPr>
          </p:pic>
        </p:grpSp>
        <p:sp>
          <p:nvSpPr>
            <p:cNvPr id="30" name="等腰三角形 29"/>
            <p:cNvSpPr/>
            <p:nvPr/>
          </p:nvSpPr>
          <p:spPr>
            <a:xfrm>
              <a:off x="2876" y="1901"/>
              <a:ext cx="650" cy="359"/>
            </a:xfrm>
            <a:prstGeom prst="triangle">
              <a:avLst/>
            </a:prstGeom>
            <a:solidFill>
              <a:srgbClr val="484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p:cNvCxnSpPr>
              <a:stCxn id="30" idx="2"/>
            </p:cNvCxnSpPr>
            <p:nvPr/>
          </p:nvCxnSpPr>
          <p:spPr>
            <a:xfrm>
              <a:off x="2876" y="2260"/>
              <a:ext cx="2721" cy="0"/>
            </a:xfrm>
            <a:prstGeom prst="line">
              <a:avLst/>
            </a:prstGeom>
            <a:ln w="6350">
              <a:solidFill>
                <a:srgbClr val="494949"/>
              </a:solidFill>
            </a:ln>
          </p:spPr>
          <p:style>
            <a:lnRef idx="1">
              <a:schemeClr val="dk1"/>
            </a:lnRef>
            <a:fillRef idx="0">
              <a:schemeClr val="dk1"/>
            </a:fillRef>
            <a:effectRef idx="0">
              <a:schemeClr val="dk1"/>
            </a:effectRef>
            <a:fontRef idx="minor">
              <a:schemeClr val="tx1"/>
            </a:fontRef>
          </p:style>
        </p:cxnSp>
      </p:grpSp>
      <p:grpSp>
        <p:nvGrpSpPr>
          <p:cNvPr id="7" name="组合 6"/>
          <p:cNvGrpSpPr/>
          <p:nvPr/>
        </p:nvGrpSpPr>
        <p:grpSpPr>
          <a:xfrm>
            <a:off x="5493385" y="770255"/>
            <a:ext cx="6286500" cy="5193665"/>
            <a:chOff x="7387" y="3840"/>
            <a:chExt cx="9900" cy="3834"/>
          </a:xfrm>
        </p:grpSpPr>
        <p:sp>
          <p:nvSpPr>
            <p:cNvPr id="8" name="文本框 7"/>
            <p:cNvSpPr txBox="1"/>
            <p:nvPr/>
          </p:nvSpPr>
          <p:spPr>
            <a:xfrm>
              <a:off x="7387" y="3840"/>
              <a:ext cx="4606" cy="727"/>
            </a:xfrm>
            <a:prstGeom prst="rect">
              <a:avLst/>
            </a:prstGeom>
            <a:noFill/>
          </p:spPr>
          <p:txBody>
            <a:bodyPr wrap="square" rtlCol="0">
              <a:spAutoFit/>
            </a:bodyPr>
            <a:lstStyle/>
            <a:p>
              <a:r>
                <a:rPr lang="zh-CN" altLang="en-US" sz="2400" b="1" dirty="0">
                  <a:solidFill>
                    <a:schemeClr val="tx1">
                      <a:lumMod val="65000"/>
                      <a:lumOff val="35000"/>
                    </a:schemeClr>
                  </a:solidFill>
                  <a:latin typeface="SimHei" panose="02010609060101010101" pitchFamily="34" charset="-122"/>
                  <a:ea typeface="SimHei" panose="02010609060101010101" pitchFamily="34" charset="-122"/>
                </a:rPr>
                <a:t>功能实现：</a:t>
              </a:r>
            </a:p>
          </p:txBody>
        </p:sp>
        <p:sp>
          <p:nvSpPr>
            <p:cNvPr id="9" name="Rectangle 16386"/>
            <p:cNvSpPr/>
            <p:nvPr/>
          </p:nvSpPr>
          <p:spPr>
            <a:xfrm>
              <a:off x="7428" y="4462"/>
              <a:ext cx="9859" cy="3212"/>
            </a:xfrm>
            <a:prstGeom prst="rect">
              <a:avLst/>
            </a:prstGeom>
            <a:noFill/>
          </p:spPr>
          <p:txBody>
            <a:bodyPr wrap="square" rtlCol="0">
              <a:noAutofit/>
            </a:bodyPr>
            <a:lstStyle/>
            <a:p>
              <a:pPr fontAlgn="auto">
                <a:lnSpc>
                  <a:spcPct val="130000"/>
                </a:lnSpc>
                <a:buClr>
                  <a:srgbClr val="FD1D16"/>
                </a:buClr>
              </a:pPr>
              <a:r>
                <a:rPr lang="zh-CN" altLang="en-US" sz="2000"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环境感知与导航：小车能够准确感知和响应环境变化，通过激光雷达和传感器数据实时构建环境地图。</a:t>
              </a:r>
            </a:p>
            <a:p>
              <a:pPr fontAlgn="auto">
                <a:lnSpc>
                  <a:spcPct val="130000"/>
                </a:lnSpc>
                <a:buClr>
                  <a:srgbClr val="FD1D16"/>
                </a:buClr>
              </a:pPr>
              <a:r>
                <a:rPr lang="zh-CN" altLang="en-US" sz="2000"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紧急制动系统：有效地实现了前方障碍物检测与紧急响应，极大提升了行驶安全性。</a:t>
              </a:r>
            </a:p>
            <a:p>
              <a:pPr fontAlgn="auto">
                <a:lnSpc>
                  <a:spcPct val="130000"/>
                </a:lnSpc>
                <a:buClr>
                  <a:srgbClr val="FD1D16"/>
                </a:buClr>
              </a:pPr>
              <a:r>
                <a:rPr lang="zh-CN" altLang="en-US" sz="2000"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用户交互：通过友好的人机交互界面，用户可以实时监控小车状态并控制其行动</a:t>
              </a:r>
              <a:r>
                <a:rPr lang="en-US" altLang="zh-CN" sz="2000"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a:t>
              </a:r>
              <a:r>
                <a:rPr lang="zh-CN" altLang="en-US" sz="2000"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以及保存地图。</a:t>
              </a:r>
            </a:p>
          </p:txBody>
        </p:sp>
      </p:grpSp>
      <p:sp>
        <p:nvSpPr>
          <p:cNvPr id="34" name="文本框 33"/>
          <p:cNvSpPr txBox="1"/>
          <p:nvPr/>
        </p:nvSpPr>
        <p:spPr>
          <a:xfrm>
            <a:off x="2190750" y="6047105"/>
            <a:ext cx="1613535" cy="400110"/>
          </a:xfrm>
          <a:prstGeom prst="rect">
            <a:avLst/>
          </a:prstGeom>
          <a:noFill/>
        </p:spPr>
        <p:txBody>
          <a:bodyPr wrap="square" rtlCol="0">
            <a:spAutoFit/>
          </a:bodyPr>
          <a:lstStyle/>
          <a:p>
            <a:pPr algn="ctr"/>
            <a:r>
              <a:rPr lang="zh-CN" altLang="en-US" sz="2000" dirty="0">
                <a:solidFill>
                  <a:srgbClr val="FFFFFF"/>
                </a:solidFill>
              </a:rPr>
              <a:t>建图功能</a:t>
            </a:r>
          </a:p>
        </p:txBody>
      </p:sp>
      <p:pic>
        <p:nvPicPr>
          <p:cNvPr id="7181206" name="图片 1"/>
          <p:cNvPicPr>
            <a:picLocks noChangeAspect="1"/>
          </p:cNvPicPr>
          <p:nvPr/>
        </p:nvPicPr>
        <p:blipFill rotWithShape="1">
          <a:blip r:embed="rId5">
            <a:extLst>
              <a:ext uri="{28A0092B-C50C-407E-A947-70E740481C1C}">
                <a14:useLocalDpi xmlns:a14="http://schemas.microsoft.com/office/drawing/2010/main" val="0"/>
              </a:ext>
            </a:extLst>
          </a:blip>
          <a:srcRect t="19987" b="19987"/>
          <a:stretch/>
        </p:blipFill>
        <p:spPr bwMode="auto">
          <a:xfrm>
            <a:off x="882650" y="1090295"/>
            <a:ext cx="4113530" cy="2439035"/>
          </a:xfrm>
          <a:prstGeom prst="rect">
            <a:avLst/>
          </a:prstGeom>
          <a:ln>
            <a:solidFill>
              <a:schemeClr val="tx1"/>
            </a:solidFill>
          </a:ln>
        </p:spPr>
      </p:pic>
      <p:pic>
        <p:nvPicPr>
          <p:cNvPr id="39" name="图片 38" descr="+»¦¦+nLOGO +=¦¦ ¦ß¦µ"/>
          <p:cNvPicPr>
            <a:picLocks noChangeAspect="1"/>
          </p:cNvPicPr>
          <p:nvPr/>
        </p:nvPicPr>
        <p:blipFill>
          <a:blip r:embed="rId6"/>
          <a:stretch>
            <a:fillRect/>
          </a:stretch>
        </p:blipFill>
        <p:spPr>
          <a:xfrm>
            <a:off x="0" y="0"/>
            <a:ext cx="1189990" cy="526415"/>
          </a:xfrm>
          <a:prstGeom prst="rect">
            <a:avLst/>
          </a:prstGeom>
        </p:spPr>
      </p:pic>
      <p:pic>
        <p:nvPicPr>
          <p:cNvPr id="5" name="图片 4">
            <a:extLst>
              <a:ext uri="{FF2B5EF4-FFF2-40B4-BE49-F238E27FC236}">
                <a16:creationId xmlns:a16="http://schemas.microsoft.com/office/drawing/2014/main" id="{8B4059BB-19E0-3235-74FE-027D0554CA9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89973" y="3761766"/>
            <a:ext cx="4046180" cy="226343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278130" y="814070"/>
            <a:ext cx="3264535" cy="576516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TextBox 4"/>
          <p:cNvSpPr txBox="1"/>
          <p:nvPr/>
        </p:nvSpPr>
        <p:spPr>
          <a:xfrm rot="21600000">
            <a:off x="876300" y="349707"/>
            <a:ext cx="3106420" cy="430887"/>
          </a:xfrm>
          <a:prstGeom prst="rect">
            <a:avLst/>
          </a:prstGeom>
          <a:noFill/>
        </p:spPr>
        <p:txBody>
          <a:bodyPr wrap="square" lIns="0" tIns="0" rIns="0" bIns="0" rtlCol="0">
            <a:spAutoFit/>
            <a:scene3d>
              <a:camera prst="orthographicFront">
                <a:rot lat="0" lon="0" rev="0"/>
              </a:camera>
              <a:lightRig rig="threePt" dir="t"/>
            </a:scene3d>
          </a:bodyPr>
          <a:lstStyle/>
          <a:p>
            <a:r>
              <a:rPr lang="zh-CN" altLang="en-US" sz="2800" b="1" spc="191" dirty="0">
                <a:ln w="0">
                  <a:noFill/>
                </a:ln>
                <a:solidFill>
                  <a:srgbClr val="484848">
                    <a:alpha val="100000"/>
                  </a:srgbClr>
                </a:solidFill>
                <a:latin typeface="SimHei" panose="02010609060101010101" pitchFamily="34" charset="-122"/>
                <a:ea typeface="SimHei" panose="02010609060101010101" pitchFamily="34" charset="-122"/>
              </a:rPr>
              <a:t>结果</a:t>
            </a:r>
          </a:p>
        </p:txBody>
      </p:sp>
      <p:grpSp>
        <p:nvGrpSpPr>
          <p:cNvPr id="44" name="组合 43"/>
          <p:cNvGrpSpPr/>
          <p:nvPr/>
        </p:nvGrpSpPr>
        <p:grpSpPr>
          <a:xfrm>
            <a:off x="295275" y="516255"/>
            <a:ext cx="1866900" cy="254000"/>
            <a:chOff x="2656" y="1860"/>
            <a:chExt cx="2940" cy="400"/>
          </a:xfrm>
        </p:grpSpPr>
        <p:grpSp>
          <p:nvGrpSpPr>
            <p:cNvPr id="27" name="组合 26"/>
            <p:cNvGrpSpPr/>
            <p:nvPr/>
          </p:nvGrpSpPr>
          <p:grpSpPr>
            <a:xfrm>
              <a:off x="2656" y="1860"/>
              <a:ext cx="605" cy="221"/>
              <a:chOff x="3488" y="2286"/>
              <a:chExt cx="2390" cy="292"/>
            </a:xfrm>
          </p:grpSpPr>
          <p:pic>
            <p:nvPicPr>
              <p:cNvPr id="28" name="null.png" descr="descr"/>
              <p:cNvPicPr>
                <a:picLocks noChangeAspect="1"/>
              </p:cNvPicPr>
              <p:nvPr/>
            </p:nvPicPr>
            <p:blipFill>
              <a:blip r:embed="rId5" cstate="print"/>
              <a:stretch>
                <a:fillRect/>
              </a:stretch>
            </p:blipFill>
            <p:spPr>
              <a:xfrm rot="2700000">
                <a:off x="4705" y="1127"/>
                <a:ext cx="14" cy="2332"/>
              </a:xfrm>
              <a:prstGeom prst="rect">
                <a:avLst/>
              </a:prstGeom>
            </p:spPr>
          </p:pic>
          <p:pic>
            <p:nvPicPr>
              <p:cNvPr id="29" name="null.png" descr="descr"/>
              <p:cNvPicPr>
                <a:picLocks noChangeAspect="1"/>
              </p:cNvPicPr>
              <p:nvPr/>
            </p:nvPicPr>
            <p:blipFill>
              <a:blip r:embed="rId6" cstate="print"/>
              <a:stretch>
                <a:fillRect/>
              </a:stretch>
            </p:blipFill>
            <p:spPr>
              <a:xfrm rot="2700000">
                <a:off x="4491" y="1566"/>
                <a:ext cx="9" cy="2015"/>
              </a:xfrm>
              <a:prstGeom prst="rect">
                <a:avLst/>
              </a:prstGeom>
            </p:spPr>
          </p:pic>
        </p:grpSp>
        <p:sp>
          <p:nvSpPr>
            <p:cNvPr id="30" name="等腰三角形 29"/>
            <p:cNvSpPr/>
            <p:nvPr/>
          </p:nvSpPr>
          <p:spPr>
            <a:xfrm>
              <a:off x="2876" y="1901"/>
              <a:ext cx="650" cy="359"/>
            </a:xfrm>
            <a:prstGeom prst="triangle">
              <a:avLst/>
            </a:prstGeom>
            <a:solidFill>
              <a:srgbClr val="484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p:cNvCxnSpPr>
              <a:stCxn id="30" idx="2"/>
            </p:cNvCxnSpPr>
            <p:nvPr/>
          </p:nvCxnSpPr>
          <p:spPr>
            <a:xfrm>
              <a:off x="2876" y="2260"/>
              <a:ext cx="2721" cy="0"/>
            </a:xfrm>
            <a:prstGeom prst="line">
              <a:avLst/>
            </a:prstGeom>
            <a:ln w="6350">
              <a:solidFill>
                <a:srgbClr val="494949"/>
              </a:solidFill>
            </a:ln>
          </p:spPr>
          <p:style>
            <a:lnRef idx="1">
              <a:schemeClr val="dk1"/>
            </a:lnRef>
            <a:fillRef idx="0">
              <a:schemeClr val="dk1"/>
            </a:fillRef>
            <a:effectRef idx="0">
              <a:schemeClr val="dk1"/>
            </a:effectRef>
            <a:fontRef idx="minor">
              <a:schemeClr val="tx1"/>
            </a:fontRef>
          </p:style>
        </p:cxnSp>
      </p:grpSp>
      <p:grpSp>
        <p:nvGrpSpPr>
          <p:cNvPr id="4" name="组合 3"/>
          <p:cNvGrpSpPr/>
          <p:nvPr/>
        </p:nvGrpSpPr>
        <p:grpSpPr>
          <a:xfrm>
            <a:off x="5478780" y="1391919"/>
            <a:ext cx="6265201" cy="4920745"/>
            <a:chOff x="7368" y="2658"/>
            <a:chExt cx="9859" cy="2850"/>
          </a:xfrm>
        </p:grpSpPr>
        <p:sp>
          <p:nvSpPr>
            <p:cNvPr id="21" name="文本框 20"/>
            <p:cNvSpPr txBox="1"/>
            <p:nvPr>
              <p:custDataLst>
                <p:tags r:id="rId1"/>
              </p:custDataLst>
            </p:nvPr>
          </p:nvSpPr>
          <p:spPr>
            <a:xfrm>
              <a:off x="7368" y="2658"/>
              <a:ext cx="3209" cy="727"/>
            </a:xfrm>
            <a:prstGeom prst="rect">
              <a:avLst/>
            </a:prstGeom>
            <a:noFill/>
          </p:spPr>
          <p:txBody>
            <a:bodyPr wrap="square" rtlCol="0">
              <a:spAutoFit/>
            </a:bodyPr>
            <a:lstStyle/>
            <a:p>
              <a:r>
                <a:rPr lang="zh-CN" altLang="en-US" sz="2400" b="1" dirty="0">
                  <a:solidFill>
                    <a:schemeClr val="tx1">
                      <a:lumMod val="65000"/>
                      <a:lumOff val="35000"/>
                    </a:schemeClr>
                  </a:solidFill>
                  <a:latin typeface="SimHei" panose="02010609060101010101" pitchFamily="34" charset="-122"/>
                  <a:ea typeface="SimHei" panose="02010609060101010101" pitchFamily="34" charset="-122"/>
                </a:rPr>
                <a:t>测试与验证：</a:t>
              </a:r>
            </a:p>
          </p:txBody>
        </p:sp>
        <p:sp>
          <p:nvSpPr>
            <p:cNvPr id="22" name="Rectangle 16386"/>
            <p:cNvSpPr/>
            <p:nvPr>
              <p:custDataLst>
                <p:tags r:id="rId2"/>
              </p:custDataLst>
            </p:nvPr>
          </p:nvSpPr>
          <p:spPr>
            <a:xfrm>
              <a:off x="7368" y="3385"/>
              <a:ext cx="9859" cy="2123"/>
            </a:xfrm>
            <a:prstGeom prst="rect">
              <a:avLst/>
            </a:prstGeom>
            <a:noFill/>
          </p:spPr>
          <p:txBody>
            <a:bodyPr wrap="square" rtlCol="0">
              <a:noAutofit/>
            </a:bodyPr>
            <a:lstStyle/>
            <a:p>
              <a:pPr fontAlgn="auto">
                <a:lnSpc>
                  <a:spcPct val="130000"/>
                </a:lnSpc>
                <a:buClr>
                  <a:srgbClr val="FD1D16"/>
                </a:buClr>
              </a:pPr>
              <a:r>
                <a:rPr lang="zh-CN" altLang="en-US" sz="2000"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功能验证：所有设计的功能如远程控制、障碍物检测和紧急制动均通过实地测试，表现符合预期。</a:t>
              </a:r>
            </a:p>
            <a:p>
              <a:pPr fontAlgn="auto">
                <a:lnSpc>
                  <a:spcPct val="130000"/>
                </a:lnSpc>
                <a:buClr>
                  <a:srgbClr val="FD1D16"/>
                </a:buClr>
              </a:pPr>
              <a:r>
                <a:rPr lang="zh-CN" altLang="en-US" sz="2000"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性能评估：小车在实际环境中显示出良好的定位精度和稳定性，在移动距离</a:t>
              </a:r>
              <a:r>
                <a:rPr lang="en-US" altLang="zh-CN" sz="2000"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5m</a:t>
              </a:r>
              <a:r>
                <a:rPr lang="zh-CN" altLang="en-US" sz="2000"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内的定位误差不超过</a:t>
              </a:r>
              <a:r>
                <a:rPr lang="en-US" altLang="zh-CN" sz="2000"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10cm</a:t>
              </a:r>
              <a:r>
                <a:rPr lang="zh-CN" altLang="en-US" sz="2000"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。数据处理和响应速度满足设计要求，可以检测到障碍物并迅速紧急制动，同时利用激光雷达的数据可以实时建图。</a:t>
              </a:r>
            </a:p>
          </p:txBody>
        </p:sp>
      </p:grpSp>
      <p:sp>
        <p:nvSpPr>
          <p:cNvPr id="34" name="文本框 33"/>
          <p:cNvSpPr txBox="1"/>
          <p:nvPr/>
        </p:nvSpPr>
        <p:spPr>
          <a:xfrm>
            <a:off x="1848898" y="6038215"/>
            <a:ext cx="1862678" cy="400110"/>
          </a:xfrm>
          <a:prstGeom prst="rect">
            <a:avLst/>
          </a:prstGeom>
          <a:noFill/>
        </p:spPr>
        <p:txBody>
          <a:bodyPr wrap="square" rtlCol="0">
            <a:spAutoFit/>
          </a:bodyPr>
          <a:lstStyle/>
          <a:p>
            <a:pPr algn="ctr"/>
            <a:r>
              <a:rPr lang="zh-CN" altLang="en-US" sz="2000" dirty="0">
                <a:solidFill>
                  <a:srgbClr val="FFFFFF"/>
                </a:solidFill>
              </a:rPr>
              <a:t>紧急制动功能</a:t>
            </a:r>
          </a:p>
        </p:txBody>
      </p:sp>
      <p:pic>
        <p:nvPicPr>
          <p:cNvPr id="1769473080" name="图片 1" descr="图片包含 室内, 建筑, 地板, 小&#10;&#10;描述已自动生成"/>
          <p:cNvPicPr>
            <a:picLocks noChangeAspect="1"/>
          </p:cNvPicPr>
          <p:nvPr/>
        </p:nvPicPr>
        <p:blipFill>
          <a:blip r:embed="rId7"/>
          <a:srcRect b="20680"/>
          <a:stretch>
            <a:fillRect/>
          </a:stretch>
        </p:blipFill>
        <p:spPr>
          <a:xfrm>
            <a:off x="847090" y="1083310"/>
            <a:ext cx="4132580" cy="2481580"/>
          </a:xfrm>
          <a:prstGeom prst="rect">
            <a:avLst/>
          </a:prstGeom>
          <a:ln>
            <a:solidFill>
              <a:schemeClr val="tx1"/>
            </a:solidFill>
          </a:ln>
        </p:spPr>
      </p:pic>
      <p:pic>
        <p:nvPicPr>
          <p:cNvPr id="36" name="图片 35" descr="+»¦¦+nLOGO +=¦¦ ¦ß¦µ"/>
          <p:cNvPicPr>
            <a:picLocks noChangeAspect="1"/>
          </p:cNvPicPr>
          <p:nvPr/>
        </p:nvPicPr>
        <p:blipFill>
          <a:blip r:embed="rId8"/>
          <a:stretch>
            <a:fillRect/>
          </a:stretch>
        </p:blipFill>
        <p:spPr>
          <a:xfrm>
            <a:off x="0" y="0"/>
            <a:ext cx="1171575" cy="518160"/>
          </a:xfrm>
          <a:prstGeom prst="rect">
            <a:avLst/>
          </a:prstGeom>
        </p:spPr>
      </p:pic>
      <p:pic>
        <p:nvPicPr>
          <p:cNvPr id="5" name="图片 4">
            <a:extLst>
              <a:ext uri="{FF2B5EF4-FFF2-40B4-BE49-F238E27FC236}">
                <a16:creationId xmlns:a16="http://schemas.microsoft.com/office/drawing/2014/main" id="{35234397-B472-83C2-1BEA-3AA1BDC9367F}"/>
              </a:ext>
            </a:extLst>
          </p:cNvPr>
          <p:cNvPicPr>
            <a:picLocks noChangeAspect="1"/>
          </p:cNvPicPr>
          <p:nvPr/>
        </p:nvPicPr>
        <p:blipFill>
          <a:blip r:embed="rId9"/>
          <a:stretch>
            <a:fillRect/>
          </a:stretch>
        </p:blipFill>
        <p:spPr>
          <a:xfrm>
            <a:off x="847090" y="3683737"/>
            <a:ext cx="4132580" cy="23185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3079115" y="2367280"/>
            <a:ext cx="2462530" cy="1859915"/>
            <a:chOff x="5050" y="3209"/>
            <a:chExt cx="2444" cy="1846"/>
          </a:xfrm>
        </p:grpSpPr>
        <p:pic>
          <p:nvPicPr>
            <p:cNvPr id="24" name="null.png" descr="descr"/>
            <p:cNvPicPr>
              <a:picLocks noChangeAspect="1"/>
            </p:cNvPicPr>
            <p:nvPr/>
          </p:nvPicPr>
          <p:blipFill>
            <a:blip r:embed="rId3" cstate="print"/>
            <a:stretch>
              <a:fillRect/>
            </a:stretch>
          </p:blipFill>
          <p:spPr>
            <a:xfrm>
              <a:off x="5208" y="3381"/>
              <a:ext cx="2287" cy="1674"/>
            </a:xfrm>
            <a:prstGeom prst="rect">
              <a:avLst/>
            </a:prstGeom>
            <a:ln>
              <a:noFill/>
            </a:ln>
          </p:spPr>
        </p:pic>
        <p:pic>
          <p:nvPicPr>
            <p:cNvPr id="37" name="null.png" descr="descr"/>
            <p:cNvPicPr>
              <a:picLocks noChangeAspect="1"/>
            </p:cNvPicPr>
            <p:nvPr/>
          </p:nvPicPr>
          <p:blipFill>
            <a:blip r:embed="rId3" cstate="print"/>
            <a:stretch>
              <a:fillRect/>
            </a:stretch>
          </p:blipFill>
          <p:spPr>
            <a:xfrm>
              <a:off x="5050" y="3209"/>
              <a:ext cx="2287" cy="1674"/>
            </a:xfrm>
            <a:prstGeom prst="rect">
              <a:avLst/>
            </a:prstGeom>
            <a:ln>
              <a:noFill/>
            </a:ln>
          </p:spPr>
        </p:pic>
      </p:grpSp>
      <p:grpSp>
        <p:nvGrpSpPr>
          <p:cNvPr id="21" name="组合 20"/>
          <p:cNvGrpSpPr/>
          <p:nvPr/>
        </p:nvGrpSpPr>
        <p:grpSpPr>
          <a:xfrm>
            <a:off x="1495425" y="2678430"/>
            <a:ext cx="3157855" cy="604520"/>
            <a:chOff x="2861" y="2286"/>
            <a:chExt cx="3134" cy="600"/>
          </a:xfrm>
        </p:grpSpPr>
        <p:pic>
          <p:nvPicPr>
            <p:cNvPr id="22" name="null.png" descr="descr"/>
            <p:cNvPicPr>
              <a:picLocks noChangeAspect="1"/>
            </p:cNvPicPr>
            <p:nvPr/>
          </p:nvPicPr>
          <p:blipFill>
            <a:blip r:embed="rId4" cstate="print"/>
            <a:stretch>
              <a:fillRect/>
            </a:stretch>
          </p:blipFill>
          <p:spPr>
            <a:xfrm rot="2700000">
              <a:off x="4705" y="1127"/>
              <a:ext cx="14" cy="2332"/>
            </a:xfrm>
            <a:prstGeom prst="rect">
              <a:avLst/>
            </a:prstGeom>
          </p:spPr>
        </p:pic>
        <p:pic>
          <p:nvPicPr>
            <p:cNvPr id="23" name="null.png" descr="descr"/>
            <p:cNvPicPr>
              <a:picLocks noChangeAspect="1"/>
            </p:cNvPicPr>
            <p:nvPr/>
          </p:nvPicPr>
          <p:blipFill>
            <a:blip r:embed="rId5" cstate="print"/>
            <a:stretch>
              <a:fillRect/>
            </a:stretch>
          </p:blipFill>
          <p:spPr>
            <a:xfrm rot="2700000">
              <a:off x="4421" y="1312"/>
              <a:ext cx="14" cy="3135"/>
            </a:xfrm>
            <a:prstGeom prst="rect">
              <a:avLst/>
            </a:prstGeom>
          </p:spPr>
        </p:pic>
      </p:grpSp>
      <p:grpSp>
        <p:nvGrpSpPr>
          <p:cNvPr id="3" name="组合 2"/>
          <p:cNvGrpSpPr/>
          <p:nvPr/>
        </p:nvGrpSpPr>
        <p:grpSpPr>
          <a:xfrm>
            <a:off x="4110990" y="2898140"/>
            <a:ext cx="6394450" cy="833755"/>
            <a:chOff x="6474" y="4564"/>
            <a:chExt cx="10070" cy="1313"/>
          </a:xfrm>
        </p:grpSpPr>
        <p:grpSp>
          <p:nvGrpSpPr>
            <p:cNvPr id="2" name="组合 1"/>
            <p:cNvGrpSpPr/>
            <p:nvPr/>
          </p:nvGrpSpPr>
          <p:grpSpPr>
            <a:xfrm>
              <a:off x="9691" y="4595"/>
              <a:ext cx="6853" cy="1282"/>
              <a:chOff x="9691" y="4595"/>
              <a:chExt cx="6853" cy="1282"/>
            </a:xfrm>
          </p:grpSpPr>
          <p:sp>
            <p:nvSpPr>
              <p:cNvPr id="12" name="TextBox 4"/>
              <p:cNvSpPr txBox="1"/>
              <p:nvPr/>
            </p:nvSpPr>
            <p:spPr>
              <a:xfrm>
                <a:off x="9691" y="5102"/>
                <a:ext cx="6716" cy="775"/>
              </a:xfrm>
              <a:prstGeom prst="rect">
                <a:avLst/>
              </a:prstGeom>
              <a:solidFill>
                <a:schemeClr val="bg1"/>
              </a:solidFill>
            </p:spPr>
            <p:txBody>
              <a:bodyPr wrap="square" lIns="0" tIns="0" rIns="0" bIns="0" rtlCol="0">
                <a:spAutoFit/>
                <a:scene3d>
                  <a:camera prst="orthographicFront">
                    <a:rot lat="0" lon="0" rev="0"/>
                  </a:camera>
                  <a:lightRig rig="threePt" dir="t"/>
                </a:scene3d>
              </a:bodyPr>
              <a:lstStyle/>
              <a:p>
                <a:pPr algn="l">
                  <a:lnSpc>
                    <a:spcPct val="100000"/>
                  </a:lnSpc>
                </a:pPr>
                <a:r>
                  <a:rPr lang="zh-CN" altLang="en-US" sz="3200" i="0" spc="191" dirty="0">
                    <a:ln w="0">
                      <a:noFill/>
                    </a:ln>
                    <a:solidFill>
                      <a:schemeClr val="tx1">
                        <a:alpha val="100000"/>
                      </a:schemeClr>
                    </a:solidFill>
                    <a:latin typeface="SimHei" panose="02010609060101010101" pitchFamily="34" charset="-122"/>
                    <a:ea typeface="SimHei" panose="02010609060101010101" pitchFamily="34" charset="-122"/>
                  </a:rPr>
                  <a:t>结论</a:t>
                </a:r>
              </a:p>
            </p:txBody>
          </p:sp>
          <p:sp>
            <p:nvSpPr>
              <p:cNvPr id="16" name="TextBox 4"/>
              <p:cNvSpPr txBox="1"/>
              <p:nvPr/>
            </p:nvSpPr>
            <p:spPr>
              <a:xfrm>
                <a:off x="9691" y="4595"/>
                <a:ext cx="6853" cy="242"/>
              </a:xfrm>
              <a:prstGeom prst="rect">
                <a:avLst/>
              </a:prstGeom>
              <a:solidFill>
                <a:schemeClr val="bg1"/>
              </a:solidFill>
            </p:spPr>
            <p:txBody>
              <a:bodyPr wrap="square" lIns="0" tIns="0" rIns="0" bIns="0" rtlCol="0">
                <a:spAutoFit/>
                <a:scene3d>
                  <a:camera prst="orthographicFront">
                    <a:rot lat="0" lon="0" rev="0"/>
                  </a:camera>
                  <a:lightRig rig="threePt" dir="t"/>
                </a:scene3d>
              </a:bodyPr>
              <a:lstStyle/>
              <a:p>
                <a:pPr algn="l">
                  <a:lnSpc>
                    <a:spcPct val="100000"/>
                  </a:lnSpc>
                </a:pPr>
                <a:r>
                  <a:rPr lang="en-US" altLang="zh-CN" sz="1000" b="1" i="0" spc="0" dirty="0">
                    <a:ln w="0">
                      <a:noFill/>
                    </a:ln>
                    <a:solidFill>
                      <a:srgbClr val="484848">
                        <a:alpha val="100000"/>
                      </a:srgbClr>
                    </a:solidFill>
                    <a:latin typeface="Arial" panose="020B0604020202020204" pitchFamily="34" charset="0"/>
                    <a:ea typeface="Arial Unicode MS" panose="020B0604020202020204" charset="-122"/>
                    <a:cs typeface="Arial" panose="020B0604020202020204" pitchFamily="34" charset="0"/>
                  </a:rPr>
                  <a:t>CONCLUSION</a:t>
                </a:r>
              </a:p>
            </p:txBody>
          </p:sp>
        </p:grpSp>
        <p:sp>
          <p:nvSpPr>
            <p:cNvPr id="5" name="TextBox 4"/>
            <p:cNvSpPr txBox="1"/>
            <p:nvPr/>
          </p:nvSpPr>
          <p:spPr>
            <a:xfrm>
              <a:off x="6474" y="4564"/>
              <a:ext cx="1809" cy="1308"/>
            </a:xfrm>
            <a:prstGeom prst="rect">
              <a:avLst/>
            </a:prstGeom>
            <a:noFill/>
          </p:spPr>
          <p:txBody>
            <a:bodyPr wrap="square" lIns="0" tIns="0" rIns="0" bIns="0" rtlCol="0">
              <a:spAutoFit/>
              <a:scene3d>
                <a:camera prst="orthographicFront">
                  <a:rot lat="0" lon="0" rev="0"/>
                </a:camera>
                <a:lightRig rig="threePt" dir="t"/>
              </a:scene3d>
            </a:bodyPr>
            <a:lstStyle/>
            <a:p>
              <a:pPr algn="ctr">
                <a:lnSpc>
                  <a:spcPct val="100000"/>
                </a:lnSpc>
              </a:pPr>
              <a:r>
                <a:rPr lang="en-US" altLang="zh-CN" sz="5400" b="1" i="0" spc="382" dirty="0">
                  <a:ln w="0">
                    <a:noFill/>
                  </a:ln>
                  <a:solidFill>
                    <a:srgbClr val="484848">
                      <a:alpha val="100000"/>
                    </a:srgbClr>
                  </a:solidFill>
                  <a:latin typeface="Arial" panose="020B0604020202020204" pitchFamily="34" charset="0"/>
                  <a:ea typeface="SimHei" panose="02010609060101010101" pitchFamily="34" charset="-122"/>
                  <a:cs typeface="Arial" panose="020B0604020202020204" pitchFamily="34" charset="0"/>
                </a:rPr>
                <a:t>04</a:t>
              </a:r>
            </a:p>
          </p:txBody>
        </p:sp>
      </p:grpSp>
      <p:pic>
        <p:nvPicPr>
          <p:cNvPr id="33" name="图片 32" descr="+»¦¦+nLOGO +=¦¦ ¦ß¦µ"/>
          <p:cNvPicPr>
            <a:picLocks noChangeAspect="1"/>
          </p:cNvPicPr>
          <p:nvPr/>
        </p:nvPicPr>
        <p:blipFill>
          <a:blip r:embed="rId6"/>
          <a:stretch>
            <a:fillRect/>
          </a:stretch>
        </p:blipFill>
        <p:spPr>
          <a:xfrm>
            <a:off x="0" y="0"/>
            <a:ext cx="1530350" cy="6769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4"/>
          <p:cNvSpPr txBox="1"/>
          <p:nvPr/>
        </p:nvSpPr>
        <p:spPr>
          <a:xfrm rot="21600000">
            <a:off x="875665" y="359867"/>
            <a:ext cx="3106420" cy="430887"/>
          </a:xfrm>
          <a:prstGeom prst="rect">
            <a:avLst/>
          </a:prstGeom>
          <a:noFill/>
        </p:spPr>
        <p:txBody>
          <a:bodyPr wrap="square" lIns="0" tIns="0" rIns="0" bIns="0" rtlCol="0">
            <a:spAutoFit/>
            <a:scene3d>
              <a:camera prst="orthographicFront">
                <a:rot lat="0" lon="0" rev="0"/>
              </a:camera>
              <a:lightRig rig="threePt" dir="t"/>
            </a:scene3d>
          </a:bodyPr>
          <a:lstStyle/>
          <a:p>
            <a:r>
              <a:rPr lang="zh-CN" altLang="en-US" sz="2800" b="1" spc="191" dirty="0">
                <a:ln w="0">
                  <a:noFill/>
                </a:ln>
                <a:solidFill>
                  <a:srgbClr val="484848">
                    <a:alpha val="100000"/>
                  </a:srgbClr>
                </a:solidFill>
                <a:latin typeface="SimHei" panose="02010609060101010101" pitchFamily="34" charset="-122"/>
                <a:ea typeface="SimHei" panose="02010609060101010101" pitchFamily="34" charset="-122"/>
              </a:rPr>
              <a:t>结论</a:t>
            </a:r>
          </a:p>
        </p:txBody>
      </p:sp>
      <p:grpSp>
        <p:nvGrpSpPr>
          <p:cNvPr id="44" name="组合 43"/>
          <p:cNvGrpSpPr/>
          <p:nvPr/>
        </p:nvGrpSpPr>
        <p:grpSpPr>
          <a:xfrm>
            <a:off x="294640" y="526415"/>
            <a:ext cx="1866900" cy="254000"/>
            <a:chOff x="2656" y="1860"/>
            <a:chExt cx="2940" cy="400"/>
          </a:xfrm>
        </p:grpSpPr>
        <p:grpSp>
          <p:nvGrpSpPr>
            <p:cNvPr id="27" name="组合 26"/>
            <p:cNvGrpSpPr/>
            <p:nvPr/>
          </p:nvGrpSpPr>
          <p:grpSpPr>
            <a:xfrm>
              <a:off x="2656" y="1860"/>
              <a:ext cx="605" cy="221"/>
              <a:chOff x="3488" y="2286"/>
              <a:chExt cx="2390" cy="292"/>
            </a:xfrm>
          </p:grpSpPr>
          <p:pic>
            <p:nvPicPr>
              <p:cNvPr id="28" name="null.png" descr="descr"/>
              <p:cNvPicPr>
                <a:picLocks noChangeAspect="1"/>
              </p:cNvPicPr>
              <p:nvPr/>
            </p:nvPicPr>
            <p:blipFill>
              <a:blip r:embed="rId3" cstate="print"/>
              <a:stretch>
                <a:fillRect/>
              </a:stretch>
            </p:blipFill>
            <p:spPr>
              <a:xfrm rot="2700000">
                <a:off x="4705" y="1127"/>
                <a:ext cx="14" cy="2332"/>
              </a:xfrm>
              <a:prstGeom prst="rect">
                <a:avLst/>
              </a:prstGeom>
            </p:spPr>
          </p:pic>
          <p:pic>
            <p:nvPicPr>
              <p:cNvPr id="29" name="null.png" descr="descr"/>
              <p:cNvPicPr>
                <a:picLocks noChangeAspect="1"/>
              </p:cNvPicPr>
              <p:nvPr/>
            </p:nvPicPr>
            <p:blipFill>
              <a:blip r:embed="rId4" cstate="print"/>
              <a:stretch>
                <a:fillRect/>
              </a:stretch>
            </p:blipFill>
            <p:spPr>
              <a:xfrm rot="2700000">
                <a:off x="4491" y="1566"/>
                <a:ext cx="9" cy="2015"/>
              </a:xfrm>
              <a:prstGeom prst="rect">
                <a:avLst/>
              </a:prstGeom>
            </p:spPr>
          </p:pic>
        </p:grpSp>
        <p:sp>
          <p:nvSpPr>
            <p:cNvPr id="30" name="等腰三角形 29"/>
            <p:cNvSpPr/>
            <p:nvPr/>
          </p:nvSpPr>
          <p:spPr>
            <a:xfrm>
              <a:off x="2876" y="1901"/>
              <a:ext cx="650" cy="359"/>
            </a:xfrm>
            <a:prstGeom prst="triangle">
              <a:avLst/>
            </a:prstGeom>
            <a:solidFill>
              <a:srgbClr val="484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p:cNvCxnSpPr>
              <a:stCxn id="30" idx="2"/>
            </p:cNvCxnSpPr>
            <p:nvPr/>
          </p:nvCxnSpPr>
          <p:spPr>
            <a:xfrm>
              <a:off x="2876" y="2260"/>
              <a:ext cx="2721" cy="0"/>
            </a:xfrm>
            <a:prstGeom prst="line">
              <a:avLst/>
            </a:prstGeom>
            <a:ln w="6350">
              <a:solidFill>
                <a:srgbClr val="494949"/>
              </a:solidFill>
            </a:ln>
          </p:spPr>
          <p:style>
            <a:lnRef idx="1">
              <a:schemeClr val="dk1"/>
            </a:lnRef>
            <a:fillRef idx="0">
              <a:schemeClr val="dk1"/>
            </a:fillRef>
            <a:effectRef idx="0">
              <a:schemeClr val="dk1"/>
            </a:effectRef>
            <a:fontRef idx="minor">
              <a:schemeClr val="tx1"/>
            </a:fontRef>
          </p:style>
        </p:cxnSp>
      </p:grpSp>
      <p:pic>
        <p:nvPicPr>
          <p:cNvPr id="33" name="图片 32" descr="+»¦¦+nLOGO +=¦¦ ¦ß¦µ"/>
          <p:cNvPicPr>
            <a:picLocks noChangeAspect="1"/>
          </p:cNvPicPr>
          <p:nvPr/>
        </p:nvPicPr>
        <p:blipFill>
          <a:blip r:embed="rId5"/>
          <a:stretch>
            <a:fillRect/>
          </a:stretch>
        </p:blipFill>
        <p:spPr>
          <a:xfrm>
            <a:off x="0" y="0"/>
            <a:ext cx="1126490" cy="498475"/>
          </a:xfrm>
          <a:prstGeom prst="rect">
            <a:avLst/>
          </a:prstGeom>
        </p:spPr>
      </p:pic>
      <p:grpSp>
        <p:nvGrpSpPr>
          <p:cNvPr id="34" name="组合 33">
            <a:extLst>
              <a:ext uri="{FF2B5EF4-FFF2-40B4-BE49-F238E27FC236}">
                <a16:creationId xmlns:a16="http://schemas.microsoft.com/office/drawing/2014/main" id="{EC3EEB4A-ADBE-54A0-62E5-B30E4A956C6F}"/>
              </a:ext>
            </a:extLst>
          </p:cNvPr>
          <p:cNvGrpSpPr/>
          <p:nvPr/>
        </p:nvGrpSpPr>
        <p:grpSpPr>
          <a:xfrm>
            <a:off x="901064" y="1180172"/>
            <a:ext cx="10931148" cy="960776"/>
            <a:chOff x="875665" y="1663928"/>
            <a:chExt cx="10931148" cy="960776"/>
          </a:xfrm>
        </p:grpSpPr>
        <p:sp>
          <p:nvSpPr>
            <p:cNvPr id="2" name="任意多边形 3">
              <a:extLst>
                <a:ext uri="{FF2B5EF4-FFF2-40B4-BE49-F238E27FC236}">
                  <a16:creationId xmlns:a16="http://schemas.microsoft.com/office/drawing/2014/main" id="{7A54EC1E-D890-7078-5CAF-D3620A6CA1E5}"/>
                </a:ext>
              </a:extLst>
            </p:cNvPr>
            <p:cNvSpPr/>
            <p:nvPr/>
          </p:nvSpPr>
          <p:spPr>
            <a:xfrm>
              <a:off x="1568977" y="1875765"/>
              <a:ext cx="2728896" cy="551417"/>
            </a:xfrm>
            <a:custGeom>
              <a:avLst/>
              <a:gdLst>
                <a:gd name="connsiteX0" fmla="*/ 3587750 w 3857172"/>
                <a:gd name="connsiteY0" fmla="*/ 0 h 538845"/>
                <a:gd name="connsiteX1" fmla="*/ 3857172 w 3857172"/>
                <a:gd name="connsiteY1" fmla="*/ 269422 h 538845"/>
                <a:gd name="connsiteX2" fmla="*/ 3587750 w 3857172"/>
                <a:gd name="connsiteY2" fmla="*/ 538844 h 538845"/>
                <a:gd name="connsiteX3" fmla="*/ 3575957 w 3857172"/>
                <a:gd name="connsiteY3" fmla="*/ 537655 h 538845"/>
                <a:gd name="connsiteX4" fmla="*/ 3575957 w 3857172"/>
                <a:gd name="connsiteY4" fmla="*/ 538844 h 538845"/>
                <a:gd name="connsiteX5" fmla="*/ 281214 w 3857172"/>
                <a:gd name="connsiteY5" fmla="*/ 538844 h 538845"/>
                <a:gd name="connsiteX6" fmla="*/ 281214 w 3857172"/>
                <a:gd name="connsiteY6" fmla="*/ 537656 h 538845"/>
                <a:gd name="connsiteX7" fmla="*/ 269422 w 3857172"/>
                <a:gd name="connsiteY7" fmla="*/ 538845 h 538845"/>
                <a:gd name="connsiteX8" fmla="*/ 0 w 3857172"/>
                <a:gd name="connsiteY8" fmla="*/ 269423 h 538845"/>
                <a:gd name="connsiteX9" fmla="*/ 269422 w 3857172"/>
                <a:gd name="connsiteY9" fmla="*/ 1 h 538845"/>
                <a:gd name="connsiteX10" fmla="*/ 287426 w 3857172"/>
                <a:gd name="connsiteY10" fmla="*/ 1816 h 538845"/>
                <a:gd name="connsiteX11" fmla="*/ 3569736 w 3857172"/>
                <a:gd name="connsiteY11" fmla="*/ 1816 h 5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7172" h="538845">
                  <a:moveTo>
                    <a:pt x="3587750" y="0"/>
                  </a:moveTo>
                  <a:cubicBezTo>
                    <a:pt x="3736548" y="0"/>
                    <a:pt x="3857172" y="120624"/>
                    <a:pt x="3857172" y="269422"/>
                  </a:cubicBezTo>
                  <a:cubicBezTo>
                    <a:pt x="3857172" y="418220"/>
                    <a:pt x="3736548" y="538844"/>
                    <a:pt x="3587750" y="538844"/>
                  </a:cubicBezTo>
                  <a:lnTo>
                    <a:pt x="3575957" y="537655"/>
                  </a:lnTo>
                  <a:lnTo>
                    <a:pt x="3575957" y="538844"/>
                  </a:lnTo>
                  <a:lnTo>
                    <a:pt x="281214" y="538844"/>
                  </a:lnTo>
                  <a:lnTo>
                    <a:pt x="281214" y="537656"/>
                  </a:lnTo>
                  <a:lnTo>
                    <a:pt x="269422" y="538845"/>
                  </a:lnTo>
                  <a:cubicBezTo>
                    <a:pt x="120624" y="538845"/>
                    <a:pt x="0" y="418221"/>
                    <a:pt x="0" y="269423"/>
                  </a:cubicBezTo>
                  <a:cubicBezTo>
                    <a:pt x="0" y="120625"/>
                    <a:pt x="120624" y="1"/>
                    <a:pt x="269422" y="1"/>
                  </a:cubicBezTo>
                  <a:lnTo>
                    <a:pt x="287426" y="1816"/>
                  </a:lnTo>
                  <a:lnTo>
                    <a:pt x="3569736" y="1816"/>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6" name="Freeform 118">
              <a:extLst>
                <a:ext uri="{FF2B5EF4-FFF2-40B4-BE49-F238E27FC236}">
                  <a16:creationId xmlns:a16="http://schemas.microsoft.com/office/drawing/2014/main" id="{45DD3B47-8117-E3F6-17F9-C0B7481515F1}"/>
                </a:ext>
              </a:extLst>
            </p:cNvPr>
            <p:cNvSpPr>
              <a:spLocks noEditPoints="1"/>
            </p:cNvSpPr>
            <p:nvPr/>
          </p:nvSpPr>
          <p:spPr bwMode="auto">
            <a:xfrm>
              <a:off x="875665" y="1875765"/>
              <a:ext cx="441325" cy="441326"/>
            </a:xfrm>
            <a:custGeom>
              <a:avLst/>
              <a:gdLst>
                <a:gd name="T0" fmla="*/ 80 w 85"/>
                <a:gd name="T1" fmla="*/ 53 h 85"/>
                <a:gd name="T2" fmla="*/ 80 w 85"/>
                <a:gd name="T3" fmla="*/ 80 h 85"/>
                <a:gd name="T4" fmla="*/ 74 w 85"/>
                <a:gd name="T5" fmla="*/ 85 h 85"/>
                <a:gd name="T6" fmla="*/ 10 w 85"/>
                <a:gd name="T7" fmla="*/ 85 h 85"/>
                <a:gd name="T8" fmla="*/ 5 w 85"/>
                <a:gd name="T9" fmla="*/ 80 h 85"/>
                <a:gd name="T10" fmla="*/ 5 w 85"/>
                <a:gd name="T11" fmla="*/ 53 h 85"/>
                <a:gd name="T12" fmla="*/ 17 w 85"/>
                <a:gd name="T13" fmla="*/ 56 h 85"/>
                <a:gd name="T14" fmla="*/ 17 w 85"/>
                <a:gd name="T15" fmla="*/ 60 h 85"/>
                <a:gd name="T16" fmla="*/ 20 w 85"/>
                <a:gd name="T17" fmla="*/ 60 h 85"/>
                <a:gd name="T18" fmla="*/ 20 w 85"/>
                <a:gd name="T19" fmla="*/ 68 h 85"/>
                <a:gd name="T20" fmla="*/ 27 w 85"/>
                <a:gd name="T21" fmla="*/ 68 h 85"/>
                <a:gd name="T22" fmla="*/ 27 w 85"/>
                <a:gd name="T23" fmla="*/ 60 h 85"/>
                <a:gd name="T24" fmla="*/ 30 w 85"/>
                <a:gd name="T25" fmla="*/ 60 h 85"/>
                <a:gd name="T26" fmla="*/ 30 w 85"/>
                <a:gd name="T27" fmla="*/ 57 h 85"/>
                <a:gd name="T28" fmla="*/ 54 w 85"/>
                <a:gd name="T29" fmla="*/ 57 h 85"/>
                <a:gd name="T30" fmla="*/ 54 w 85"/>
                <a:gd name="T31" fmla="*/ 60 h 85"/>
                <a:gd name="T32" fmla="*/ 57 w 85"/>
                <a:gd name="T33" fmla="*/ 60 h 85"/>
                <a:gd name="T34" fmla="*/ 57 w 85"/>
                <a:gd name="T35" fmla="*/ 68 h 85"/>
                <a:gd name="T36" fmla="*/ 63 w 85"/>
                <a:gd name="T37" fmla="*/ 68 h 85"/>
                <a:gd name="T38" fmla="*/ 63 w 85"/>
                <a:gd name="T39" fmla="*/ 60 h 85"/>
                <a:gd name="T40" fmla="*/ 66 w 85"/>
                <a:gd name="T41" fmla="*/ 60 h 85"/>
                <a:gd name="T42" fmla="*/ 66 w 85"/>
                <a:gd name="T43" fmla="*/ 56 h 85"/>
                <a:gd name="T44" fmla="*/ 80 w 85"/>
                <a:gd name="T45" fmla="*/ 53 h 85"/>
                <a:gd name="T46" fmla="*/ 31 w 85"/>
                <a:gd name="T47" fmla="*/ 0 h 85"/>
                <a:gd name="T48" fmla="*/ 54 w 85"/>
                <a:gd name="T49" fmla="*/ 0 h 85"/>
                <a:gd name="T50" fmla="*/ 61 w 85"/>
                <a:gd name="T51" fmla="*/ 7 h 85"/>
                <a:gd name="T52" fmla="*/ 61 w 85"/>
                <a:gd name="T53" fmla="*/ 16 h 85"/>
                <a:gd name="T54" fmla="*/ 53 w 85"/>
                <a:gd name="T55" fmla="*/ 16 h 85"/>
                <a:gd name="T56" fmla="*/ 53 w 85"/>
                <a:gd name="T57" fmla="*/ 8 h 85"/>
                <a:gd name="T58" fmla="*/ 32 w 85"/>
                <a:gd name="T59" fmla="*/ 8 h 85"/>
                <a:gd name="T60" fmla="*/ 32 w 85"/>
                <a:gd name="T61" fmla="*/ 16 h 85"/>
                <a:gd name="T62" fmla="*/ 24 w 85"/>
                <a:gd name="T63" fmla="*/ 16 h 85"/>
                <a:gd name="T64" fmla="*/ 24 w 85"/>
                <a:gd name="T65" fmla="*/ 7 h 85"/>
                <a:gd name="T66" fmla="*/ 31 w 85"/>
                <a:gd name="T67" fmla="*/ 0 h 85"/>
                <a:gd name="T68" fmla="*/ 0 w 85"/>
                <a:gd name="T69" fmla="*/ 20 h 85"/>
                <a:gd name="T70" fmla="*/ 0 w 85"/>
                <a:gd name="T71" fmla="*/ 48 h 85"/>
                <a:gd name="T72" fmla="*/ 85 w 85"/>
                <a:gd name="T73" fmla="*/ 48 h 85"/>
                <a:gd name="T74" fmla="*/ 85 w 85"/>
                <a:gd name="T75" fmla="*/ 20 h 85"/>
                <a:gd name="T76" fmla="*/ 0 w 85"/>
                <a:gd name="T77"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5" h="85">
                  <a:moveTo>
                    <a:pt x="80" y="53"/>
                  </a:moveTo>
                  <a:cubicBezTo>
                    <a:pt x="80" y="80"/>
                    <a:pt x="80" y="80"/>
                    <a:pt x="80" y="80"/>
                  </a:cubicBezTo>
                  <a:cubicBezTo>
                    <a:pt x="80" y="83"/>
                    <a:pt x="78" y="85"/>
                    <a:pt x="74" y="85"/>
                  </a:cubicBezTo>
                  <a:cubicBezTo>
                    <a:pt x="10" y="85"/>
                    <a:pt x="10" y="85"/>
                    <a:pt x="10" y="85"/>
                  </a:cubicBezTo>
                  <a:cubicBezTo>
                    <a:pt x="7" y="85"/>
                    <a:pt x="5" y="83"/>
                    <a:pt x="5" y="80"/>
                  </a:cubicBezTo>
                  <a:cubicBezTo>
                    <a:pt x="5" y="53"/>
                    <a:pt x="5" y="53"/>
                    <a:pt x="5" y="53"/>
                  </a:cubicBezTo>
                  <a:cubicBezTo>
                    <a:pt x="9" y="54"/>
                    <a:pt x="13" y="55"/>
                    <a:pt x="17" y="56"/>
                  </a:cubicBezTo>
                  <a:cubicBezTo>
                    <a:pt x="17" y="60"/>
                    <a:pt x="17" y="60"/>
                    <a:pt x="17" y="60"/>
                  </a:cubicBezTo>
                  <a:cubicBezTo>
                    <a:pt x="20" y="60"/>
                    <a:pt x="20" y="60"/>
                    <a:pt x="20" y="60"/>
                  </a:cubicBezTo>
                  <a:cubicBezTo>
                    <a:pt x="20" y="68"/>
                    <a:pt x="20" y="68"/>
                    <a:pt x="20" y="68"/>
                  </a:cubicBezTo>
                  <a:cubicBezTo>
                    <a:pt x="27" y="68"/>
                    <a:pt x="27" y="68"/>
                    <a:pt x="27" y="68"/>
                  </a:cubicBezTo>
                  <a:cubicBezTo>
                    <a:pt x="27" y="60"/>
                    <a:pt x="27" y="60"/>
                    <a:pt x="27" y="60"/>
                  </a:cubicBezTo>
                  <a:cubicBezTo>
                    <a:pt x="30" y="60"/>
                    <a:pt x="30" y="60"/>
                    <a:pt x="30" y="60"/>
                  </a:cubicBezTo>
                  <a:cubicBezTo>
                    <a:pt x="30" y="57"/>
                    <a:pt x="30" y="57"/>
                    <a:pt x="30" y="57"/>
                  </a:cubicBezTo>
                  <a:cubicBezTo>
                    <a:pt x="38" y="58"/>
                    <a:pt x="46" y="58"/>
                    <a:pt x="54" y="57"/>
                  </a:cubicBezTo>
                  <a:cubicBezTo>
                    <a:pt x="54" y="60"/>
                    <a:pt x="54" y="60"/>
                    <a:pt x="54" y="60"/>
                  </a:cubicBezTo>
                  <a:cubicBezTo>
                    <a:pt x="57" y="60"/>
                    <a:pt x="57" y="60"/>
                    <a:pt x="57" y="60"/>
                  </a:cubicBezTo>
                  <a:cubicBezTo>
                    <a:pt x="57" y="68"/>
                    <a:pt x="57" y="68"/>
                    <a:pt x="57" y="68"/>
                  </a:cubicBezTo>
                  <a:cubicBezTo>
                    <a:pt x="63" y="68"/>
                    <a:pt x="63" y="68"/>
                    <a:pt x="63" y="68"/>
                  </a:cubicBezTo>
                  <a:cubicBezTo>
                    <a:pt x="63" y="60"/>
                    <a:pt x="63" y="60"/>
                    <a:pt x="63" y="60"/>
                  </a:cubicBezTo>
                  <a:cubicBezTo>
                    <a:pt x="66" y="60"/>
                    <a:pt x="66" y="60"/>
                    <a:pt x="66" y="60"/>
                  </a:cubicBezTo>
                  <a:cubicBezTo>
                    <a:pt x="66" y="56"/>
                    <a:pt x="66" y="56"/>
                    <a:pt x="66" y="56"/>
                  </a:cubicBezTo>
                  <a:cubicBezTo>
                    <a:pt x="71" y="55"/>
                    <a:pt x="75" y="54"/>
                    <a:pt x="80" y="53"/>
                  </a:cubicBezTo>
                  <a:close/>
                  <a:moveTo>
                    <a:pt x="31" y="0"/>
                  </a:moveTo>
                  <a:cubicBezTo>
                    <a:pt x="54" y="0"/>
                    <a:pt x="54" y="0"/>
                    <a:pt x="54" y="0"/>
                  </a:cubicBezTo>
                  <a:cubicBezTo>
                    <a:pt x="58" y="0"/>
                    <a:pt x="61" y="3"/>
                    <a:pt x="61" y="7"/>
                  </a:cubicBezTo>
                  <a:cubicBezTo>
                    <a:pt x="61" y="16"/>
                    <a:pt x="61" y="16"/>
                    <a:pt x="61" y="16"/>
                  </a:cubicBezTo>
                  <a:cubicBezTo>
                    <a:pt x="53" y="16"/>
                    <a:pt x="53" y="16"/>
                    <a:pt x="53" y="16"/>
                  </a:cubicBezTo>
                  <a:cubicBezTo>
                    <a:pt x="53" y="8"/>
                    <a:pt x="53" y="8"/>
                    <a:pt x="53" y="8"/>
                  </a:cubicBezTo>
                  <a:cubicBezTo>
                    <a:pt x="32" y="8"/>
                    <a:pt x="32" y="8"/>
                    <a:pt x="32" y="8"/>
                  </a:cubicBezTo>
                  <a:cubicBezTo>
                    <a:pt x="32" y="16"/>
                    <a:pt x="32" y="16"/>
                    <a:pt x="32" y="16"/>
                  </a:cubicBezTo>
                  <a:cubicBezTo>
                    <a:pt x="24" y="16"/>
                    <a:pt x="24" y="16"/>
                    <a:pt x="24" y="16"/>
                  </a:cubicBezTo>
                  <a:cubicBezTo>
                    <a:pt x="24" y="7"/>
                    <a:pt x="24" y="7"/>
                    <a:pt x="24" y="7"/>
                  </a:cubicBezTo>
                  <a:cubicBezTo>
                    <a:pt x="24" y="3"/>
                    <a:pt x="27" y="0"/>
                    <a:pt x="31" y="0"/>
                  </a:cubicBezTo>
                  <a:close/>
                  <a:moveTo>
                    <a:pt x="0" y="20"/>
                  </a:moveTo>
                  <a:cubicBezTo>
                    <a:pt x="0" y="48"/>
                    <a:pt x="0" y="48"/>
                    <a:pt x="0" y="48"/>
                  </a:cubicBezTo>
                  <a:cubicBezTo>
                    <a:pt x="27" y="55"/>
                    <a:pt x="56" y="55"/>
                    <a:pt x="85" y="48"/>
                  </a:cubicBezTo>
                  <a:cubicBezTo>
                    <a:pt x="85" y="20"/>
                    <a:pt x="85" y="20"/>
                    <a:pt x="85" y="20"/>
                  </a:cubicBezTo>
                  <a:lnTo>
                    <a:pt x="0" y="20"/>
                  </a:lnTo>
                  <a:close/>
                </a:path>
              </a:pathLst>
            </a:custGeom>
            <a:solidFill>
              <a:schemeClr val="dk1">
                <a:lumMod val="100000"/>
              </a:schemeClr>
            </a:solidFill>
            <a:ln>
              <a:noFill/>
            </a:ln>
          </p:spPr>
          <p:txBody>
            <a:bodyPr lIns="80296" tIns="40148" rIns="80296" bIns="40148"/>
            <a:lstStyle/>
            <a:p>
              <a:pPr eaLnBrk="1" fontAlgn="auto" hangingPunct="1">
                <a:spcBef>
                  <a:spcPts val="0"/>
                </a:spcBef>
                <a:spcAft>
                  <a:spcPts val="0"/>
                </a:spcAft>
                <a:defRPr/>
              </a:pPr>
              <a:endParaRPr kumimoji="0" lang="zh-CN" altLang="en-US" sz="1581">
                <a:solidFill>
                  <a:prstClr val="black"/>
                </a:solidFill>
                <a:latin typeface="Arial"/>
                <a:ea typeface="微软雅黑"/>
                <a:sym typeface="Arial"/>
              </a:endParaRPr>
            </a:p>
          </p:txBody>
        </p:sp>
        <p:sp>
          <p:nvSpPr>
            <p:cNvPr id="14" name="文本框 13">
              <a:extLst>
                <a:ext uri="{FF2B5EF4-FFF2-40B4-BE49-F238E27FC236}">
                  <a16:creationId xmlns:a16="http://schemas.microsoft.com/office/drawing/2014/main" id="{9B67BE36-B744-4B68-DBEB-1F2296A0843F}"/>
                </a:ext>
              </a:extLst>
            </p:cNvPr>
            <p:cNvSpPr txBox="1"/>
            <p:nvPr/>
          </p:nvSpPr>
          <p:spPr>
            <a:xfrm>
              <a:off x="1827147" y="1946649"/>
              <a:ext cx="2339102" cy="461665"/>
            </a:xfrm>
            <a:prstGeom prst="rect">
              <a:avLst/>
            </a:prstGeom>
            <a:noFill/>
          </p:spPr>
          <p:txBody>
            <a:bodyPr wrap="none" rtlCol="0">
              <a:spAutoFit/>
            </a:bodyPr>
            <a:lstStyle/>
            <a:p>
              <a:r>
                <a:rPr lang="zh-CN" altLang="en-US" sz="2400" b="1" dirty="0">
                  <a:solidFill>
                    <a:schemeClr val="bg1"/>
                  </a:solidFill>
                  <a:latin typeface="Arial"/>
                  <a:ea typeface="微软雅黑"/>
                  <a:sym typeface="Arial"/>
                </a:rPr>
                <a:t>技术创新与应用</a:t>
              </a:r>
            </a:p>
          </p:txBody>
        </p:sp>
        <p:sp>
          <p:nvSpPr>
            <p:cNvPr id="18" name="矩形 17">
              <a:extLst>
                <a:ext uri="{FF2B5EF4-FFF2-40B4-BE49-F238E27FC236}">
                  <a16:creationId xmlns:a16="http://schemas.microsoft.com/office/drawing/2014/main" id="{159A174D-B639-A0AD-C44B-DA00E55A00CB}"/>
                </a:ext>
              </a:extLst>
            </p:cNvPr>
            <p:cNvSpPr/>
            <p:nvPr/>
          </p:nvSpPr>
          <p:spPr>
            <a:xfrm>
              <a:off x="4639517" y="1663928"/>
              <a:ext cx="7167296" cy="960776"/>
            </a:xfrm>
            <a:prstGeom prst="rect">
              <a:avLst/>
            </a:prstGeom>
          </p:spPr>
          <p:txBody>
            <a:bodyPr wrap="square">
              <a:spAutoFit/>
            </a:bodyPr>
            <a:lstStyle/>
            <a:p>
              <a:pPr>
                <a:lnSpc>
                  <a:spcPct val="150000"/>
                </a:lnSpc>
              </a:pPr>
              <a:r>
                <a:rPr lang="zh-CN" altLang="en-US" sz="2000" dirty="0">
                  <a:solidFill>
                    <a:schemeClr val="bg2">
                      <a:lumMod val="25000"/>
                    </a:schemeClr>
                  </a:solidFill>
                  <a:latin typeface="Arial"/>
                  <a:ea typeface="微软雅黑"/>
                  <a:sym typeface="Arial"/>
                </a:rPr>
                <a:t>采用了</a:t>
              </a:r>
              <a:r>
                <a:rPr lang="zh-CN" altLang="en-US" sz="2000" b="1" dirty="0">
                  <a:solidFill>
                    <a:schemeClr val="bg2">
                      <a:lumMod val="25000"/>
                    </a:schemeClr>
                  </a:solidFill>
                  <a:latin typeface="Arial"/>
                  <a:ea typeface="微软雅黑"/>
                  <a:sym typeface="Arial"/>
                </a:rPr>
                <a:t>主从核架构</a:t>
              </a:r>
              <a:r>
                <a:rPr lang="en-US" altLang="zh-CN" sz="2000" dirty="0">
                  <a:solidFill>
                    <a:schemeClr val="bg2">
                      <a:lumMod val="25000"/>
                    </a:schemeClr>
                  </a:solidFill>
                  <a:latin typeface="Arial"/>
                  <a:ea typeface="微软雅黑"/>
                  <a:sym typeface="Arial"/>
                </a:rPr>
                <a:t>,</a:t>
              </a:r>
              <a:r>
                <a:rPr lang="zh-CN" altLang="en-US" sz="2000" b="1" dirty="0">
                  <a:solidFill>
                    <a:schemeClr val="bg2">
                      <a:lumMod val="25000"/>
                    </a:schemeClr>
                  </a:solidFill>
                  <a:latin typeface="Arial"/>
                  <a:ea typeface="微软雅黑"/>
                  <a:sym typeface="Arial"/>
                </a:rPr>
                <a:t>高效分工</a:t>
              </a:r>
              <a:r>
                <a:rPr lang="zh-CN" altLang="en-US" sz="2000" dirty="0">
                  <a:solidFill>
                    <a:schemeClr val="bg2">
                      <a:lumMod val="25000"/>
                    </a:schemeClr>
                  </a:solidFill>
                  <a:latin typeface="Arial"/>
                  <a:ea typeface="微软雅黑"/>
                  <a:sym typeface="Arial"/>
                </a:rPr>
                <a:t>处理数据任务</a:t>
              </a:r>
              <a:r>
                <a:rPr lang="en-US" altLang="zh-CN" sz="2000" dirty="0">
                  <a:solidFill>
                    <a:schemeClr val="bg2">
                      <a:lumMod val="25000"/>
                    </a:schemeClr>
                  </a:solidFill>
                  <a:latin typeface="Arial"/>
                  <a:ea typeface="微软雅黑"/>
                  <a:sym typeface="Arial"/>
                </a:rPr>
                <a:t>,</a:t>
              </a:r>
              <a:r>
                <a:rPr lang="zh-CN" altLang="en-US" sz="2000" dirty="0">
                  <a:solidFill>
                    <a:schemeClr val="bg2">
                      <a:lumMod val="25000"/>
                    </a:schemeClr>
                  </a:solidFill>
                  <a:latin typeface="Arial"/>
                  <a:ea typeface="微软雅黑"/>
                  <a:sym typeface="Arial"/>
                </a:rPr>
                <a:t>利用飞腾处理器</a:t>
              </a:r>
              <a:r>
                <a:rPr lang="zh-CN" altLang="en-US" sz="2000" b="1" dirty="0">
                  <a:solidFill>
                    <a:schemeClr val="bg2">
                      <a:lumMod val="25000"/>
                    </a:schemeClr>
                  </a:solidFill>
                  <a:latin typeface="Arial"/>
                  <a:ea typeface="微软雅黑"/>
                  <a:sym typeface="Arial"/>
                </a:rPr>
                <a:t>多核异构</a:t>
              </a:r>
              <a:r>
                <a:rPr lang="zh-CN" altLang="en-US" sz="2000" dirty="0">
                  <a:solidFill>
                    <a:schemeClr val="bg2">
                      <a:lumMod val="25000"/>
                    </a:schemeClr>
                  </a:solidFill>
                  <a:latin typeface="Arial"/>
                  <a:ea typeface="微软雅黑"/>
                  <a:sym typeface="Arial"/>
                </a:rPr>
                <a:t>下</a:t>
              </a:r>
              <a:r>
                <a:rPr lang="zh-CN" altLang="en-US" sz="2000" b="1" dirty="0">
                  <a:solidFill>
                    <a:schemeClr val="bg2">
                      <a:lumMod val="25000"/>
                    </a:schemeClr>
                  </a:solidFill>
                  <a:latin typeface="Arial"/>
                  <a:ea typeface="微软雅黑"/>
                  <a:sym typeface="Arial"/>
                </a:rPr>
                <a:t>核间通信</a:t>
              </a:r>
              <a:r>
                <a:rPr lang="zh-CN" altLang="en-US" sz="2000" dirty="0">
                  <a:solidFill>
                    <a:schemeClr val="bg2">
                      <a:lumMod val="25000"/>
                    </a:schemeClr>
                  </a:solidFill>
                  <a:latin typeface="Arial"/>
                  <a:ea typeface="微软雅黑"/>
                  <a:sym typeface="Arial"/>
                </a:rPr>
                <a:t>的优越性能，实现了系统的</a:t>
              </a:r>
              <a:r>
                <a:rPr lang="zh-CN" altLang="en-US" sz="2000" b="1" dirty="0">
                  <a:solidFill>
                    <a:schemeClr val="bg2">
                      <a:lumMod val="25000"/>
                    </a:schemeClr>
                  </a:solidFill>
                  <a:latin typeface="Arial"/>
                  <a:ea typeface="微软雅黑"/>
                  <a:sym typeface="Arial"/>
                </a:rPr>
                <a:t>高度集成</a:t>
              </a:r>
              <a:r>
                <a:rPr lang="zh-CN" altLang="en-US" sz="2000" dirty="0">
                  <a:solidFill>
                    <a:schemeClr val="bg2">
                      <a:lumMod val="25000"/>
                    </a:schemeClr>
                  </a:solidFill>
                  <a:latin typeface="Arial"/>
                  <a:ea typeface="微软雅黑"/>
                  <a:sym typeface="Arial"/>
                </a:rPr>
                <a:t>。</a:t>
              </a:r>
              <a:endParaRPr lang="zh-CN" altLang="en-US" sz="2000" dirty="0">
                <a:latin typeface="Arial"/>
                <a:ea typeface="微软雅黑"/>
                <a:sym typeface="Arial"/>
              </a:endParaRPr>
            </a:p>
          </p:txBody>
        </p:sp>
      </p:grpSp>
      <p:grpSp>
        <p:nvGrpSpPr>
          <p:cNvPr id="35" name="组合 34">
            <a:extLst>
              <a:ext uri="{FF2B5EF4-FFF2-40B4-BE49-F238E27FC236}">
                <a16:creationId xmlns:a16="http://schemas.microsoft.com/office/drawing/2014/main" id="{D1379EF5-96C9-7B02-C764-3E7F393557EB}"/>
              </a:ext>
            </a:extLst>
          </p:cNvPr>
          <p:cNvGrpSpPr/>
          <p:nvPr/>
        </p:nvGrpSpPr>
        <p:grpSpPr>
          <a:xfrm>
            <a:off x="875665" y="2455725"/>
            <a:ext cx="10931149" cy="960776"/>
            <a:chOff x="875665" y="2695276"/>
            <a:chExt cx="10931149" cy="960776"/>
          </a:xfrm>
        </p:grpSpPr>
        <p:sp>
          <p:nvSpPr>
            <p:cNvPr id="3" name="任意多边形 4">
              <a:extLst>
                <a:ext uri="{FF2B5EF4-FFF2-40B4-BE49-F238E27FC236}">
                  <a16:creationId xmlns:a16="http://schemas.microsoft.com/office/drawing/2014/main" id="{F75B5CE5-2804-DFD5-8623-FDBFD52D0E69}"/>
                </a:ext>
              </a:extLst>
            </p:cNvPr>
            <p:cNvSpPr/>
            <p:nvPr/>
          </p:nvSpPr>
          <p:spPr>
            <a:xfrm>
              <a:off x="1568976" y="2891765"/>
              <a:ext cx="2728896" cy="551417"/>
            </a:xfrm>
            <a:custGeom>
              <a:avLst/>
              <a:gdLst>
                <a:gd name="connsiteX0" fmla="*/ 3587750 w 3857172"/>
                <a:gd name="connsiteY0" fmla="*/ 0 h 538845"/>
                <a:gd name="connsiteX1" fmla="*/ 3857172 w 3857172"/>
                <a:gd name="connsiteY1" fmla="*/ 269422 h 538845"/>
                <a:gd name="connsiteX2" fmla="*/ 3587750 w 3857172"/>
                <a:gd name="connsiteY2" fmla="*/ 538844 h 538845"/>
                <a:gd name="connsiteX3" fmla="*/ 3575957 w 3857172"/>
                <a:gd name="connsiteY3" fmla="*/ 537655 h 538845"/>
                <a:gd name="connsiteX4" fmla="*/ 3575957 w 3857172"/>
                <a:gd name="connsiteY4" fmla="*/ 538844 h 538845"/>
                <a:gd name="connsiteX5" fmla="*/ 281214 w 3857172"/>
                <a:gd name="connsiteY5" fmla="*/ 538844 h 538845"/>
                <a:gd name="connsiteX6" fmla="*/ 281214 w 3857172"/>
                <a:gd name="connsiteY6" fmla="*/ 537656 h 538845"/>
                <a:gd name="connsiteX7" fmla="*/ 269422 w 3857172"/>
                <a:gd name="connsiteY7" fmla="*/ 538845 h 538845"/>
                <a:gd name="connsiteX8" fmla="*/ 0 w 3857172"/>
                <a:gd name="connsiteY8" fmla="*/ 269423 h 538845"/>
                <a:gd name="connsiteX9" fmla="*/ 269422 w 3857172"/>
                <a:gd name="connsiteY9" fmla="*/ 1 h 538845"/>
                <a:gd name="connsiteX10" fmla="*/ 287426 w 3857172"/>
                <a:gd name="connsiteY10" fmla="*/ 1816 h 538845"/>
                <a:gd name="connsiteX11" fmla="*/ 3569736 w 3857172"/>
                <a:gd name="connsiteY11" fmla="*/ 1816 h 5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7172" h="538845">
                  <a:moveTo>
                    <a:pt x="3587750" y="0"/>
                  </a:moveTo>
                  <a:cubicBezTo>
                    <a:pt x="3736548" y="0"/>
                    <a:pt x="3857172" y="120624"/>
                    <a:pt x="3857172" y="269422"/>
                  </a:cubicBezTo>
                  <a:cubicBezTo>
                    <a:pt x="3857172" y="418220"/>
                    <a:pt x="3736548" y="538844"/>
                    <a:pt x="3587750" y="538844"/>
                  </a:cubicBezTo>
                  <a:lnTo>
                    <a:pt x="3575957" y="537655"/>
                  </a:lnTo>
                  <a:lnTo>
                    <a:pt x="3575957" y="538844"/>
                  </a:lnTo>
                  <a:lnTo>
                    <a:pt x="281214" y="538844"/>
                  </a:lnTo>
                  <a:lnTo>
                    <a:pt x="281214" y="537656"/>
                  </a:lnTo>
                  <a:lnTo>
                    <a:pt x="269422" y="538845"/>
                  </a:lnTo>
                  <a:cubicBezTo>
                    <a:pt x="120624" y="538845"/>
                    <a:pt x="0" y="418221"/>
                    <a:pt x="0" y="269423"/>
                  </a:cubicBezTo>
                  <a:cubicBezTo>
                    <a:pt x="0" y="120625"/>
                    <a:pt x="120624" y="1"/>
                    <a:pt x="269422" y="1"/>
                  </a:cubicBezTo>
                  <a:lnTo>
                    <a:pt x="287426" y="1816"/>
                  </a:lnTo>
                  <a:lnTo>
                    <a:pt x="3569736" y="1816"/>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7" name="Freeform 127">
              <a:extLst>
                <a:ext uri="{FF2B5EF4-FFF2-40B4-BE49-F238E27FC236}">
                  <a16:creationId xmlns:a16="http://schemas.microsoft.com/office/drawing/2014/main" id="{AFA2C089-FC90-F2A2-1B40-8482C53314C3}"/>
                </a:ext>
              </a:extLst>
            </p:cNvPr>
            <p:cNvSpPr>
              <a:spLocks noEditPoints="1"/>
            </p:cNvSpPr>
            <p:nvPr/>
          </p:nvSpPr>
          <p:spPr bwMode="auto">
            <a:xfrm>
              <a:off x="875665" y="2944398"/>
              <a:ext cx="390524" cy="406948"/>
            </a:xfrm>
            <a:custGeom>
              <a:avLst/>
              <a:gdLst>
                <a:gd name="T0" fmla="*/ 81 w 94"/>
                <a:gd name="T1" fmla="*/ 57 h 98"/>
                <a:gd name="T2" fmla="*/ 81 w 94"/>
                <a:gd name="T3" fmla="*/ 95 h 98"/>
                <a:gd name="T4" fmla="*/ 81 w 94"/>
                <a:gd name="T5" fmla="*/ 98 h 98"/>
                <a:gd name="T6" fmla="*/ 78 w 94"/>
                <a:gd name="T7" fmla="*/ 98 h 98"/>
                <a:gd name="T8" fmla="*/ 67 w 94"/>
                <a:gd name="T9" fmla="*/ 98 h 98"/>
                <a:gd name="T10" fmla="*/ 67 w 94"/>
                <a:gd name="T11" fmla="*/ 68 h 98"/>
                <a:gd name="T12" fmla="*/ 62 w 94"/>
                <a:gd name="T13" fmla="*/ 64 h 98"/>
                <a:gd name="T14" fmla="*/ 49 w 94"/>
                <a:gd name="T15" fmla="*/ 64 h 98"/>
                <a:gd name="T16" fmla="*/ 45 w 94"/>
                <a:gd name="T17" fmla="*/ 68 h 98"/>
                <a:gd name="T18" fmla="*/ 45 w 94"/>
                <a:gd name="T19" fmla="*/ 98 h 98"/>
                <a:gd name="T20" fmla="*/ 15 w 94"/>
                <a:gd name="T21" fmla="*/ 98 h 98"/>
                <a:gd name="T22" fmla="*/ 12 w 94"/>
                <a:gd name="T23" fmla="*/ 98 h 98"/>
                <a:gd name="T24" fmla="*/ 12 w 94"/>
                <a:gd name="T25" fmla="*/ 95 h 98"/>
                <a:gd name="T26" fmla="*/ 12 w 94"/>
                <a:gd name="T27" fmla="*/ 57 h 98"/>
                <a:gd name="T28" fmla="*/ 3 w 94"/>
                <a:gd name="T29" fmla="*/ 57 h 98"/>
                <a:gd name="T30" fmla="*/ 0 w 94"/>
                <a:gd name="T31" fmla="*/ 50 h 98"/>
                <a:gd name="T32" fmla="*/ 44 w 94"/>
                <a:gd name="T33" fmla="*/ 3 h 98"/>
                <a:gd name="T34" fmla="*/ 47 w 94"/>
                <a:gd name="T35" fmla="*/ 0 h 98"/>
                <a:gd name="T36" fmla="*/ 50 w 94"/>
                <a:gd name="T37" fmla="*/ 3 h 98"/>
                <a:gd name="T38" fmla="*/ 94 w 94"/>
                <a:gd name="T39" fmla="*/ 50 h 98"/>
                <a:gd name="T40" fmla="*/ 90 w 94"/>
                <a:gd name="T41" fmla="*/ 57 h 98"/>
                <a:gd name="T42" fmla="*/ 81 w 94"/>
                <a:gd name="T43" fmla="*/ 57 h 98"/>
                <a:gd name="T44" fmla="*/ 74 w 94"/>
                <a:gd name="T45" fmla="*/ 8 h 98"/>
                <a:gd name="T46" fmla="*/ 77 w 94"/>
                <a:gd name="T47" fmla="*/ 8 h 98"/>
                <a:gd name="T48" fmla="*/ 77 w 94"/>
                <a:gd name="T49" fmla="*/ 2 h 98"/>
                <a:gd name="T50" fmla="*/ 61 w 94"/>
                <a:gd name="T51" fmla="*/ 2 h 98"/>
                <a:gd name="T52" fmla="*/ 61 w 94"/>
                <a:gd name="T53" fmla="*/ 8 h 98"/>
                <a:gd name="T54" fmla="*/ 64 w 94"/>
                <a:gd name="T55" fmla="*/ 8 h 98"/>
                <a:gd name="T56" fmla="*/ 64 w 94"/>
                <a:gd name="T57" fmla="*/ 13 h 98"/>
                <a:gd name="T58" fmla="*/ 74 w 94"/>
                <a:gd name="T59" fmla="*/ 25 h 98"/>
                <a:gd name="T60" fmla="*/ 74 w 94"/>
                <a:gd name="T61" fmla="*/ 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98">
                  <a:moveTo>
                    <a:pt x="81" y="57"/>
                  </a:moveTo>
                  <a:cubicBezTo>
                    <a:pt x="81" y="95"/>
                    <a:pt x="81" y="95"/>
                    <a:pt x="81" y="95"/>
                  </a:cubicBezTo>
                  <a:cubicBezTo>
                    <a:pt x="81" y="98"/>
                    <a:pt x="81" y="98"/>
                    <a:pt x="81" y="98"/>
                  </a:cubicBezTo>
                  <a:cubicBezTo>
                    <a:pt x="78" y="98"/>
                    <a:pt x="78" y="98"/>
                    <a:pt x="78" y="98"/>
                  </a:cubicBezTo>
                  <a:cubicBezTo>
                    <a:pt x="67" y="98"/>
                    <a:pt x="67" y="98"/>
                    <a:pt x="67" y="98"/>
                  </a:cubicBezTo>
                  <a:cubicBezTo>
                    <a:pt x="67" y="68"/>
                    <a:pt x="67" y="68"/>
                    <a:pt x="67" y="68"/>
                  </a:cubicBezTo>
                  <a:cubicBezTo>
                    <a:pt x="67" y="66"/>
                    <a:pt x="65" y="64"/>
                    <a:pt x="62" y="64"/>
                  </a:cubicBezTo>
                  <a:cubicBezTo>
                    <a:pt x="49" y="64"/>
                    <a:pt x="49" y="64"/>
                    <a:pt x="49" y="64"/>
                  </a:cubicBezTo>
                  <a:cubicBezTo>
                    <a:pt x="47" y="64"/>
                    <a:pt x="45" y="66"/>
                    <a:pt x="45" y="68"/>
                  </a:cubicBezTo>
                  <a:cubicBezTo>
                    <a:pt x="45" y="98"/>
                    <a:pt x="45" y="98"/>
                    <a:pt x="45" y="98"/>
                  </a:cubicBezTo>
                  <a:cubicBezTo>
                    <a:pt x="15" y="98"/>
                    <a:pt x="15" y="98"/>
                    <a:pt x="15" y="98"/>
                  </a:cubicBezTo>
                  <a:cubicBezTo>
                    <a:pt x="12" y="98"/>
                    <a:pt x="12" y="98"/>
                    <a:pt x="12" y="98"/>
                  </a:cubicBezTo>
                  <a:cubicBezTo>
                    <a:pt x="12" y="95"/>
                    <a:pt x="12" y="95"/>
                    <a:pt x="12" y="95"/>
                  </a:cubicBezTo>
                  <a:cubicBezTo>
                    <a:pt x="12" y="57"/>
                    <a:pt x="12" y="57"/>
                    <a:pt x="12" y="57"/>
                  </a:cubicBezTo>
                  <a:cubicBezTo>
                    <a:pt x="3" y="57"/>
                    <a:pt x="3" y="57"/>
                    <a:pt x="3" y="57"/>
                  </a:cubicBezTo>
                  <a:cubicBezTo>
                    <a:pt x="0" y="50"/>
                    <a:pt x="0" y="50"/>
                    <a:pt x="0" y="50"/>
                  </a:cubicBezTo>
                  <a:cubicBezTo>
                    <a:pt x="44" y="3"/>
                    <a:pt x="44" y="3"/>
                    <a:pt x="44" y="3"/>
                  </a:cubicBezTo>
                  <a:cubicBezTo>
                    <a:pt x="47" y="0"/>
                    <a:pt x="47" y="0"/>
                    <a:pt x="47" y="0"/>
                  </a:cubicBezTo>
                  <a:cubicBezTo>
                    <a:pt x="50" y="3"/>
                    <a:pt x="50" y="3"/>
                    <a:pt x="50" y="3"/>
                  </a:cubicBezTo>
                  <a:cubicBezTo>
                    <a:pt x="94" y="50"/>
                    <a:pt x="94" y="50"/>
                    <a:pt x="94" y="50"/>
                  </a:cubicBezTo>
                  <a:cubicBezTo>
                    <a:pt x="90" y="57"/>
                    <a:pt x="90" y="57"/>
                    <a:pt x="90" y="57"/>
                  </a:cubicBezTo>
                  <a:cubicBezTo>
                    <a:pt x="81" y="57"/>
                    <a:pt x="81" y="57"/>
                    <a:pt x="81" y="57"/>
                  </a:cubicBezTo>
                  <a:close/>
                  <a:moveTo>
                    <a:pt x="74" y="8"/>
                  </a:moveTo>
                  <a:cubicBezTo>
                    <a:pt x="77" y="8"/>
                    <a:pt x="77" y="8"/>
                    <a:pt x="77" y="8"/>
                  </a:cubicBezTo>
                  <a:cubicBezTo>
                    <a:pt x="77" y="2"/>
                    <a:pt x="77" y="2"/>
                    <a:pt x="77" y="2"/>
                  </a:cubicBezTo>
                  <a:cubicBezTo>
                    <a:pt x="61" y="2"/>
                    <a:pt x="61" y="2"/>
                    <a:pt x="61" y="2"/>
                  </a:cubicBezTo>
                  <a:cubicBezTo>
                    <a:pt x="61" y="8"/>
                    <a:pt x="61" y="8"/>
                    <a:pt x="61" y="8"/>
                  </a:cubicBezTo>
                  <a:cubicBezTo>
                    <a:pt x="64" y="8"/>
                    <a:pt x="64" y="8"/>
                    <a:pt x="64" y="8"/>
                  </a:cubicBezTo>
                  <a:cubicBezTo>
                    <a:pt x="64" y="13"/>
                    <a:pt x="64" y="13"/>
                    <a:pt x="64" y="13"/>
                  </a:cubicBezTo>
                  <a:cubicBezTo>
                    <a:pt x="74" y="25"/>
                    <a:pt x="74" y="25"/>
                    <a:pt x="74" y="25"/>
                  </a:cubicBezTo>
                  <a:lnTo>
                    <a:pt x="74" y="8"/>
                  </a:lnTo>
                  <a:close/>
                </a:path>
              </a:pathLst>
            </a:custGeom>
            <a:solidFill>
              <a:schemeClr val="bg1">
                <a:lumMod val="65000"/>
              </a:schemeClr>
            </a:solidFill>
            <a:ln>
              <a:noFill/>
            </a:ln>
          </p:spPr>
          <p:txBody>
            <a:bodyPr lIns="80296" tIns="40148" rIns="80296" bIns="40148"/>
            <a:lstStyle/>
            <a:p>
              <a:pPr eaLnBrk="1" fontAlgn="auto" hangingPunct="1">
                <a:spcBef>
                  <a:spcPts val="0"/>
                </a:spcBef>
                <a:spcAft>
                  <a:spcPts val="0"/>
                </a:spcAft>
                <a:defRPr/>
              </a:pPr>
              <a:endParaRPr kumimoji="0" lang="zh-CN" altLang="en-US" sz="1581">
                <a:solidFill>
                  <a:prstClr val="black"/>
                </a:solidFill>
                <a:latin typeface="Arial"/>
                <a:ea typeface="微软雅黑"/>
                <a:sym typeface="Arial"/>
              </a:endParaRPr>
            </a:p>
          </p:txBody>
        </p:sp>
        <p:sp>
          <p:nvSpPr>
            <p:cNvPr id="15" name="文本框 14">
              <a:extLst>
                <a:ext uri="{FF2B5EF4-FFF2-40B4-BE49-F238E27FC236}">
                  <a16:creationId xmlns:a16="http://schemas.microsoft.com/office/drawing/2014/main" id="{80C6CB43-0CEB-7989-9C17-5C17ABB6DC30}"/>
                </a:ext>
              </a:extLst>
            </p:cNvPr>
            <p:cNvSpPr txBox="1"/>
            <p:nvPr/>
          </p:nvSpPr>
          <p:spPr>
            <a:xfrm>
              <a:off x="1763873" y="2931639"/>
              <a:ext cx="2339102" cy="461665"/>
            </a:xfrm>
            <a:prstGeom prst="rect">
              <a:avLst/>
            </a:prstGeom>
            <a:noFill/>
          </p:spPr>
          <p:txBody>
            <a:bodyPr wrap="none" rtlCol="0">
              <a:spAutoFit/>
            </a:bodyPr>
            <a:lstStyle/>
            <a:p>
              <a:r>
                <a:rPr lang="zh-CN" altLang="en-US" sz="2400" b="1" dirty="0">
                  <a:solidFill>
                    <a:schemeClr val="bg1"/>
                  </a:solidFill>
                  <a:latin typeface="Arial"/>
                  <a:ea typeface="微软雅黑"/>
                  <a:sym typeface="Arial"/>
                </a:rPr>
                <a:t>安全性与实用性</a:t>
              </a:r>
            </a:p>
          </p:txBody>
        </p:sp>
        <p:sp>
          <p:nvSpPr>
            <p:cNvPr id="21" name="矩形 20">
              <a:extLst>
                <a:ext uri="{FF2B5EF4-FFF2-40B4-BE49-F238E27FC236}">
                  <a16:creationId xmlns:a16="http://schemas.microsoft.com/office/drawing/2014/main" id="{B3531AE8-0480-651B-F0DE-6B6EB82D1C80}"/>
                </a:ext>
              </a:extLst>
            </p:cNvPr>
            <p:cNvSpPr/>
            <p:nvPr/>
          </p:nvSpPr>
          <p:spPr>
            <a:xfrm>
              <a:off x="4639518" y="2695276"/>
              <a:ext cx="7167296" cy="960776"/>
            </a:xfrm>
            <a:prstGeom prst="rect">
              <a:avLst/>
            </a:prstGeom>
          </p:spPr>
          <p:txBody>
            <a:bodyPr wrap="square">
              <a:spAutoFit/>
            </a:bodyPr>
            <a:lstStyle/>
            <a:p>
              <a:pPr>
                <a:lnSpc>
                  <a:spcPct val="150000"/>
                </a:lnSpc>
              </a:pPr>
              <a:r>
                <a:rPr lang="zh-CN" altLang="en-US" sz="2000" dirty="0">
                  <a:solidFill>
                    <a:schemeClr val="bg2">
                      <a:lumMod val="25000"/>
                    </a:schemeClr>
                  </a:solidFill>
                  <a:latin typeface="Arial"/>
                  <a:ea typeface="微软雅黑"/>
                  <a:sym typeface="Arial"/>
                </a:rPr>
                <a:t>紧急制动功能极大增强了小车</a:t>
              </a:r>
              <a:r>
                <a:rPr lang="zh-CN" altLang="en-US" sz="2000" b="1" dirty="0">
                  <a:solidFill>
                    <a:schemeClr val="bg2">
                      <a:lumMod val="25000"/>
                    </a:schemeClr>
                  </a:solidFill>
                  <a:latin typeface="Arial"/>
                  <a:ea typeface="微软雅黑"/>
                  <a:sym typeface="Arial"/>
                </a:rPr>
                <a:t>安全性</a:t>
              </a:r>
              <a:r>
                <a:rPr lang="zh-CN" altLang="en-US" sz="2000" dirty="0">
                  <a:solidFill>
                    <a:schemeClr val="bg2">
                      <a:lumMod val="25000"/>
                    </a:schemeClr>
                  </a:solidFill>
                  <a:latin typeface="Arial"/>
                  <a:ea typeface="微软雅黑"/>
                  <a:sym typeface="Arial"/>
                </a:rPr>
                <a:t>，能</a:t>
              </a:r>
              <a:r>
                <a:rPr lang="zh-CN" altLang="en-US" sz="2000" b="1" dirty="0">
                  <a:solidFill>
                    <a:schemeClr val="bg2">
                      <a:lumMod val="25000"/>
                    </a:schemeClr>
                  </a:solidFill>
                  <a:latin typeface="Arial"/>
                  <a:ea typeface="微软雅黑"/>
                  <a:sym typeface="Arial"/>
                </a:rPr>
                <a:t>快速响应</a:t>
              </a:r>
              <a:r>
                <a:rPr lang="zh-CN" altLang="en-US" sz="2000" dirty="0">
                  <a:solidFill>
                    <a:schemeClr val="bg2">
                      <a:lumMod val="25000"/>
                    </a:schemeClr>
                  </a:solidFill>
                  <a:latin typeface="Arial"/>
                  <a:ea typeface="微软雅黑"/>
                  <a:sym typeface="Arial"/>
                </a:rPr>
                <a:t>突发障碍，激光雷达与传感器优化了</a:t>
              </a:r>
              <a:r>
                <a:rPr lang="zh-CN" altLang="en-US" sz="2000" b="1" dirty="0">
                  <a:solidFill>
                    <a:schemeClr val="bg2">
                      <a:lumMod val="25000"/>
                    </a:schemeClr>
                  </a:solidFill>
                  <a:latin typeface="Arial"/>
                  <a:ea typeface="微软雅黑"/>
                  <a:sym typeface="Arial"/>
                </a:rPr>
                <a:t>环境感知</a:t>
              </a:r>
              <a:r>
                <a:rPr lang="zh-CN" altLang="en-US" sz="2000" dirty="0">
                  <a:solidFill>
                    <a:schemeClr val="bg2">
                      <a:lumMod val="25000"/>
                    </a:schemeClr>
                  </a:solidFill>
                  <a:latin typeface="Arial"/>
                  <a:ea typeface="微软雅黑"/>
                  <a:sym typeface="Arial"/>
                </a:rPr>
                <a:t>的</a:t>
              </a:r>
              <a:r>
                <a:rPr lang="zh-CN" altLang="en-US" sz="2000" b="1" dirty="0">
                  <a:solidFill>
                    <a:schemeClr val="bg2">
                      <a:lumMod val="25000"/>
                    </a:schemeClr>
                  </a:solidFill>
                  <a:latin typeface="Arial"/>
                  <a:ea typeface="微软雅黑"/>
                  <a:sym typeface="Arial"/>
                </a:rPr>
                <a:t>准确性</a:t>
              </a:r>
              <a:r>
                <a:rPr lang="zh-CN" altLang="en-US" sz="2000" dirty="0">
                  <a:solidFill>
                    <a:schemeClr val="bg2">
                      <a:lumMod val="25000"/>
                    </a:schemeClr>
                  </a:solidFill>
                  <a:latin typeface="Arial"/>
                  <a:ea typeface="微软雅黑"/>
                  <a:sym typeface="Arial"/>
                </a:rPr>
                <a:t>和范围</a:t>
              </a:r>
              <a:endParaRPr lang="zh-CN" altLang="en-US" sz="2000" dirty="0">
                <a:latin typeface="Arial"/>
                <a:ea typeface="微软雅黑"/>
                <a:sym typeface="Arial"/>
              </a:endParaRPr>
            </a:p>
          </p:txBody>
        </p:sp>
      </p:grpSp>
      <p:grpSp>
        <p:nvGrpSpPr>
          <p:cNvPr id="36" name="组合 35">
            <a:extLst>
              <a:ext uri="{FF2B5EF4-FFF2-40B4-BE49-F238E27FC236}">
                <a16:creationId xmlns:a16="http://schemas.microsoft.com/office/drawing/2014/main" id="{71799020-733E-EF0C-B2DC-B7986CE00E21}"/>
              </a:ext>
            </a:extLst>
          </p:cNvPr>
          <p:cNvGrpSpPr/>
          <p:nvPr/>
        </p:nvGrpSpPr>
        <p:grpSpPr>
          <a:xfrm>
            <a:off x="924408" y="3784789"/>
            <a:ext cx="10874794" cy="960776"/>
            <a:chOff x="932021" y="3954171"/>
            <a:chExt cx="10874794" cy="960776"/>
          </a:xfrm>
        </p:grpSpPr>
        <p:sp>
          <p:nvSpPr>
            <p:cNvPr id="4" name="任意多边形 5">
              <a:extLst>
                <a:ext uri="{FF2B5EF4-FFF2-40B4-BE49-F238E27FC236}">
                  <a16:creationId xmlns:a16="http://schemas.microsoft.com/office/drawing/2014/main" id="{3509D1B3-16B3-767A-9654-E8A980A46AD4}"/>
                </a:ext>
              </a:extLst>
            </p:cNvPr>
            <p:cNvSpPr/>
            <p:nvPr/>
          </p:nvSpPr>
          <p:spPr>
            <a:xfrm>
              <a:off x="1568976" y="4174060"/>
              <a:ext cx="2728896" cy="551417"/>
            </a:xfrm>
            <a:custGeom>
              <a:avLst/>
              <a:gdLst>
                <a:gd name="connsiteX0" fmla="*/ 3587750 w 3857172"/>
                <a:gd name="connsiteY0" fmla="*/ 0 h 538845"/>
                <a:gd name="connsiteX1" fmla="*/ 3857172 w 3857172"/>
                <a:gd name="connsiteY1" fmla="*/ 269422 h 538845"/>
                <a:gd name="connsiteX2" fmla="*/ 3587750 w 3857172"/>
                <a:gd name="connsiteY2" fmla="*/ 538844 h 538845"/>
                <a:gd name="connsiteX3" fmla="*/ 3575957 w 3857172"/>
                <a:gd name="connsiteY3" fmla="*/ 537655 h 538845"/>
                <a:gd name="connsiteX4" fmla="*/ 3575957 w 3857172"/>
                <a:gd name="connsiteY4" fmla="*/ 538844 h 538845"/>
                <a:gd name="connsiteX5" fmla="*/ 281214 w 3857172"/>
                <a:gd name="connsiteY5" fmla="*/ 538844 h 538845"/>
                <a:gd name="connsiteX6" fmla="*/ 281214 w 3857172"/>
                <a:gd name="connsiteY6" fmla="*/ 537656 h 538845"/>
                <a:gd name="connsiteX7" fmla="*/ 269422 w 3857172"/>
                <a:gd name="connsiteY7" fmla="*/ 538845 h 538845"/>
                <a:gd name="connsiteX8" fmla="*/ 0 w 3857172"/>
                <a:gd name="connsiteY8" fmla="*/ 269423 h 538845"/>
                <a:gd name="connsiteX9" fmla="*/ 269422 w 3857172"/>
                <a:gd name="connsiteY9" fmla="*/ 1 h 538845"/>
                <a:gd name="connsiteX10" fmla="*/ 287426 w 3857172"/>
                <a:gd name="connsiteY10" fmla="*/ 1816 h 538845"/>
                <a:gd name="connsiteX11" fmla="*/ 3569736 w 3857172"/>
                <a:gd name="connsiteY11" fmla="*/ 1816 h 5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7172" h="538845">
                  <a:moveTo>
                    <a:pt x="3587750" y="0"/>
                  </a:moveTo>
                  <a:cubicBezTo>
                    <a:pt x="3736548" y="0"/>
                    <a:pt x="3857172" y="120624"/>
                    <a:pt x="3857172" y="269422"/>
                  </a:cubicBezTo>
                  <a:cubicBezTo>
                    <a:pt x="3857172" y="418220"/>
                    <a:pt x="3736548" y="538844"/>
                    <a:pt x="3587750" y="538844"/>
                  </a:cubicBezTo>
                  <a:lnTo>
                    <a:pt x="3575957" y="537655"/>
                  </a:lnTo>
                  <a:lnTo>
                    <a:pt x="3575957" y="538844"/>
                  </a:lnTo>
                  <a:lnTo>
                    <a:pt x="281214" y="538844"/>
                  </a:lnTo>
                  <a:lnTo>
                    <a:pt x="281214" y="537656"/>
                  </a:lnTo>
                  <a:lnTo>
                    <a:pt x="269422" y="538845"/>
                  </a:lnTo>
                  <a:cubicBezTo>
                    <a:pt x="120624" y="538845"/>
                    <a:pt x="0" y="418221"/>
                    <a:pt x="0" y="269423"/>
                  </a:cubicBezTo>
                  <a:cubicBezTo>
                    <a:pt x="0" y="120625"/>
                    <a:pt x="120624" y="1"/>
                    <a:pt x="269422" y="1"/>
                  </a:cubicBezTo>
                  <a:lnTo>
                    <a:pt x="287426" y="1816"/>
                  </a:lnTo>
                  <a:lnTo>
                    <a:pt x="3569736" y="1816"/>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13" name="Freeform 154">
              <a:extLst>
                <a:ext uri="{FF2B5EF4-FFF2-40B4-BE49-F238E27FC236}">
                  <a16:creationId xmlns:a16="http://schemas.microsoft.com/office/drawing/2014/main" id="{BE18334A-76CF-899C-FDF5-2CFC224F02CB}"/>
                </a:ext>
              </a:extLst>
            </p:cNvPr>
            <p:cNvSpPr>
              <a:spLocks noEditPoints="1"/>
            </p:cNvSpPr>
            <p:nvPr/>
          </p:nvSpPr>
          <p:spPr bwMode="auto">
            <a:xfrm>
              <a:off x="932021" y="4318876"/>
              <a:ext cx="328612" cy="336550"/>
            </a:xfrm>
            <a:custGeom>
              <a:avLst/>
              <a:gdLst>
                <a:gd name="T0" fmla="*/ 80 w 91"/>
                <a:gd name="T1" fmla="*/ 44 h 93"/>
                <a:gd name="T2" fmla="*/ 87 w 91"/>
                <a:gd name="T3" fmla="*/ 37 h 93"/>
                <a:gd name="T4" fmla="*/ 87 w 91"/>
                <a:gd name="T5" fmla="*/ 23 h 93"/>
                <a:gd name="T6" fmla="*/ 68 w 91"/>
                <a:gd name="T7" fmla="*/ 4 h 93"/>
                <a:gd name="T8" fmla="*/ 54 w 91"/>
                <a:gd name="T9" fmla="*/ 4 h 93"/>
                <a:gd name="T10" fmla="*/ 47 w 91"/>
                <a:gd name="T11" fmla="*/ 11 h 93"/>
                <a:gd name="T12" fmla="*/ 80 w 91"/>
                <a:gd name="T13" fmla="*/ 44 h 93"/>
                <a:gd name="T14" fmla="*/ 52 w 91"/>
                <a:gd name="T15" fmla="*/ 23 h 93"/>
                <a:gd name="T16" fmla="*/ 68 w 91"/>
                <a:gd name="T17" fmla="*/ 39 h 93"/>
                <a:gd name="T18" fmla="*/ 77 w 91"/>
                <a:gd name="T19" fmla="*/ 48 h 93"/>
                <a:gd name="T20" fmla="*/ 43 w 91"/>
                <a:gd name="T21" fmla="*/ 81 h 93"/>
                <a:gd name="T22" fmla="*/ 34 w 91"/>
                <a:gd name="T23" fmla="*/ 73 h 93"/>
                <a:gd name="T24" fmla="*/ 19 w 91"/>
                <a:gd name="T25" fmla="*/ 59 h 93"/>
                <a:gd name="T26" fmla="*/ 41 w 91"/>
                <a:gd name="T27" fmla="*/ 37 h 93"/>
                <a:gd name="T28" fmla="*/ 39 w 91"/>
                <a:gd name="T29" fmla="*/ 34 h 93"/>
                <a:gd name="T30" fmla="*/ 16 w 91"/>
                <a:gd name="T31" fmla="*/ 57 h 93"/>
                <a:gd name="T32" fmla="*/ 10 w 91"/>
                <a:gd name="T33" fmla="*/ 48 h 93"/>
                <a:gd name="T34" fmla="*/ 43 w 91"/>
                <a:gd name="T35" fmla="*/ 14 h 93"/>
                <a:gd name="T36" fmla="*/ 52 w 91"/>
                <a:gd name="T37" fmla="*/ 23 h 93"/>
                <a:gd name="T38" fmla="*/ 4 w 91"/>
                <a:gd name="T39" fmla="*/ 69 h 93"/>
                <a:gd name="T40" fmla="*/ 0 w 91"/>
                <a:gd name="T41" fmla="*/ 86 h 93"/>
                <a:gd name="T42" fmla="*/ 6 w 91"/>
                <a:gd name="T43" fmla="*/ 93 h 93"/>
                <a:gd name="T44" fmla="*/ 24 w 91"/>
                <a:gd name="T45" fmla="*/ 89 h 93"/>
                <a:gd name="T46" fmla="*/ 4 w 91"/>
                <a:gd name="T47" fmla="*/ 6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1" h="93">
                  <a:moveTo>
                    <a:pt x="80" y="44"/>
                  </a:moveTo>
                  <a:cubicBezTo>
                    <a:pt x="87" y="37"/>
                    <a:pt x="87" y="37"/>
                    <a:pt x="87" y="37"/>
                  </a:cubicBezTo>
                  <a:cubicBezTo>
                    <a:pt x="91" y="33"/>
                    <a:pt x="91" y="27"/>
                    <a:pt x="87" y="23"/>
                  </a:cubicBezTo>
                  <a:cubicBezTo>
                    <a:pt x="68" y="4"/>
                    <a:pt x="68" y="4"/>
                    <a:pt x="68" y="4"/>
                  </a:cubicBezTo>
                  <a:cubicBezTo>
                    <a:pt x="64" y="0"/>
                    <a:pt x="58" y="0"/>
                    <a:pt x="54" y="4"/>
                  </a:cubicBezTo>
                  <a:cubicBezTo>
                    <a:pt x="47" y="11"/>
                    <a:pt x="47" y="11"/>
                    <a:pt x="47" y="11"/>
                  </a:cubicBezTo>
                  <a:cubicBezTo>
                    <a:pt x="80" y="44"/>
                    <a:pt x="80" y="44"/>
                    <a:pt x="80" y="44"/>
                  </a:cubicBezTo>
                  <a:close/>
                  <a:moveTo>
                    <a:pt x="52" y="23"/>
                  </a:moveTo>
                  <a:cubicBezTo>
                    <a:pt x="68" y="39"/>
                    <a:pt x="68" y="39"/>
                    <a:pt x="68" y="39"/>
                  </a:cubicBezTo>
                  <a:cubicBezTo>
                    <a:pt x="77" y="48"/>
                    <a:pt x="77" y="48"/>
                    <a:pt x="77" y="48"/>
                  </a:cubicBezTo>
                  <a:cubicBezTo>
                    <a:pt x="43" y="81"/>
                    <a:pt x="43" y="81"/>
                    <a:pt x="43" y="81"/>
                  </a:cubicBezTo>
                  <a:cubicBezTo>
                    <a:pt x="35" y="83"/>
                    <a:pt x="33" y="79"/>
                    <a:pt x="34" y="73"/>
                  </a:cubicBezTo>
                  <a:cubicBezTo>
                    <a:pt x="26" y="72"/>
                    <a:pt x="20" y="68"/>
                    <a:pt x="19" y="59"/>
                  </a:cubicBezTo>
                  <a:cubicBezTo>
                    <a:pt x="41" y="37"/>
                    <a:pt x="41" y="37"/>
                    <a:pt x="41" y="37"/>
                  </a:cubicBezTo>
                  <a:cubicBezTo>
                    <a:pt x="39" y="34"/>
                    <a:pt x="39" y="34"/>
                    <a:pt x="39" y="34"/>
                  </a:cubicBezTo>
                  <a:cubicBezTo>
                    <a:pt x="16" y="57"/>
                    <a:pt x="16" y="57"/>
                    <a:pt x="16" y="57"/>
                  </a:cubicBezTo>
                  <a:cubicBezTo>
                    <a:pt x="10" y="58"/>
                    <a:pt x="9" y="54"/>
                    <a:pt x="10" y="48"/>
                  </a:cubicBezTo>
                  <a:cubicBezTo>
                    <a:pt x="21" y="37"/>
                    <a:pt x="32" y="26"/>
                    <a:pt x="43" y="14"/>
                  </a:cubicBezTo>
                  <a:cubicBezTo>
                    <a:pt x="52" y="23"/>
                    <a:pt x="52" y="23"/>
                    <a:pt x="52" y="23"/>
                  </a:cubicBezTo>
                  <a:close/>
                  <a:moveTo>
                    <a:pt x="4" y="69"/>
                  </a:moveTo>
                  <a:cubicBezTo>
                    <a:pt x="0" y="86"/>
                    <a:pt x="0" y="86"/>
                    <a:pt x="0" y="86"/>
                  </a:cubicBezTo>
                  <a:cubicBezTo>
                    <a:pt x="6" y="93"/>
                    <a:pt x="6" y="93"/>
                    <a:pt x="6" y="93"/>
                  </a:cubicBezTo>
                  <a:cubicBezTo>
                    <a:pt x="24" y="89"/>
                    <a:pt x="24" y="89"/>
                    <a:pt x="24" y="89"/>
                  </a:cubicBezTo>
                  <a:lnTo>
                    <a:pt x="4" y="69"/>
                  </a:lnTo>
                  <a:close/>
                </a:path>
              </a:pathLst>
            </a:custGeom>
            <a:solidFill>
              <a:schemeClr val="dk1">
                <a:lumMod val="100000"/>
              </a:schemeClr>
            </a:solidFill>
            <a:ln>
              <a:noFill/>
            </a:ln>
          </p:spPr>
          <p:txBody>
            <a:bodyPr lIns="80296" tIns="40148" rIns="80296" bIns="40148"/>
            <a:lstStyle/>
            <a:p>
              <a:pPr eaLnBrk="1" fontAlgn="auto" hangingPunct="1">
                <a:spcBef>
                  <a:spcPts val="0"/>
                </a:spcBef>
                <a:spcAft>
                  <a:spcPts val="0"/>
                </a:spcAft>
                <a:defRPr/>
              </a:pPr>
              <a:endParaRPr kumimoji="0" lang="zh-CN" altLang="en-US" sz="1581">
                <a:solidFill>
                  <a:prstClr val="black"/>
                </a:solidFill>
                <a:latin typeface="Arial"/>
                <a:ea typeface="微软雅黑"/>
                <a:sym typeface="Arial"/>
              </a:endParaRPr>
            </a:p>
          </p:txBody>
        </p:sp>
        <p:sp>
          <p:nvSpPr>
            <p:cNvPr id="16" name="文本框 15">
              <a:extLst>
                <a:ext uri="{FF2B5EF4-FFF2-40B4-BE49-F238E27FC236}">
                  <a16:creationId xmlns:a16="http://schemas.microsoft.com/office/drawing/2014/main" id="{62B60E33-E99C-2DFD-6A29-84A20EB6FA24}"/>
                </a:ext>
              </a:extLst>
            </p:cNvPr>
            <p:cNvSpPr txBox="1"/>
            <p:nvPr/>
          </p:nvSpPr>
          <p:spPr>
            <a:xfrm>
              <a:off x="1763873" y="4212495"/>
              <a:ext cx="2339102" cy="461665"/>
            </a:xfrm>
            <a:prstGeom prst="rect">
              <a:avLst/>
            </a:prstGeom>
            <a:noFill/>
          </p:spPr>
          <p:txBody>
            <a:bodyPr wrap="none" rtlCol="0">
              <a:spAutoFit/>
            </a:bodyPr>
            <a:lstStyle/>
            <a:p>
              <a:r>
                <a:rPr lang="zh-CN" altLang="en-US" sz="2400" b="1" dirty="0">
                  <a:solidFill>
                    <a:schemeClr val="bg1"/>
                  </a:solidFill>
                  <a:latin typeface="Arial"/>
                  <a:ea typeface="微软雅黑"/>
                  <a:sym typeface="Arial"/>
                </a:rPr>
                <a:t>系统测试与验证</a:t>
              </a:r>
            </a:p>
          </p:txBody>
        </p:sp>
        <p:sp>
          <p:nvSpPr>
            <p:cNvPr id="24" name="矩形 23">
              <a:extLst>
                <a:ext uri="{FF2B5EF4-FFF2-40B4-BE49-F238E27FC236}">
                  <a16:creationId xmlns:a16="http://schemas.microsoft.com/office/drawing/2014/main" id="{E1817DB8-9F8A-3EEC-CD9F-D099FF58C139}"/>
                </a:ext>
              </a:extLst>
            </p:cNvPr>
            <p:cNvSpPr/>
            <p:nvPr/>
          </p:nvSpPr>
          <p:spPr>
            <a:xfrm>
              <a:off x="4639519" y="3954171"/>
              <a:ext cx="7167296" cy="960776"/>
            </a:xfrm>
            <a:prstGeom prst="rect">
              <a:avLst/>
            </a:prstGeom>
          </p:spPr>
          <p:txBody>
            <a:bodyPr wrap="square">
              <a:spAutoFit/>
            </a:bodyPr>
            <a:lstStyle/>
            <a:p>
              <a:pPr>
                <a:lnSpc>
                  <a:spcPct val="150000"/>
                </a:lnSpc>
              </a:pPr>
              <a:r>
                <a:rPr lang="zh-CN" altLang="en-US" sz="2000" dirty="0">
                  <a:solidFill>
                    <a:schemeClr val="bg2">
                      <a:lumMod val="25000"/>
                    </a:schemeClr>
                  </a:solidFill>
                  <a:latin typeface="Arial"/>
                  <a:ea typeface="微软雅黑"/>
                  <a:sym typeface="Arial"/>
                </a:rPr>
                <a:t>通过严格的功能测试和性能评估，小车证明了其在</a:t>
              </a:r>
              <a:r>
                <a:rPr lang="zh-CN" altLang="en-US" sz="2000" b="1" dirty="0">
                  <a:solidFill>
                    <a:schemeClr val="bg2">
                      <a:lumMod val="25000"/>
                    </a:schemeClr>
                  </a:solidFill>
                  <a:latin typeface="Arial"/>
                  <a:ea typeface="微软雅黑"/>
                  <a:sym typeface="Arial"/>
                </a:rPr>
                <a:t>真实环境</a:t>
              </a:r>
              <a:r>
                <a:rPr lang="zh-CN" altLang="en-US" sz="2000" dirty="0">
                  <a:solidFill>
                    <a:schemeClr val="bg2">
                      <a:lumMod val="25000"/>
                    </a:schemeClr>
                  </a:solidFill>
                  <a:latin typeface="Arial"/>
                  <a:ea typeface="微软雅黑"/>
                  <a:sym typeface="Arial"/>
                </a:rPr>
                <a:t>中的</a:t>
              </a:r>
              <a:r>
                <a:rPr lang="zh-CN" altLang="en-US" sz="2000" b="1" dirty="0">
                  <a:solidFill>
                    <a:schemeClr val="bg2">
                      <a:lumMod val="25000"/>
                    </a:schemeClr>
                  </a:solidFill>
                  <a:latin typeface="Arial"/>
                  <a:ea typeface="微软雅黑"/>
                  <a:sym typeface="Arial"/>
                </a:rPr>
                <a:t>可靠性</a:t>
              </a:r>
              <a:r>
                <a:rPr lang="zh-CN" altLang="en-US" sz="2000" dirty="0">
                  <a:solidFill>
                    <a:schemeClr val="bg2">
                      <a:lumMod val="25000"/>
                    </a:schemeClr>
                  </a:solidFill>
                  <a:latin typeface="Arial"/>
                  <a:ea typeface="微软雅黑"/>
                  <a:sym typeface="Arial"/>
                </a:rPr>
                <a:t>和</a:t>
              </a:r>
              <a:r>
                <a:rPr lang="zh-CN" altLang="en-US" sz="2000" b="1" dirty="0">
                  <a:solidFill>
                    <a:schemeClr val="bg2">
                      <a:lumMod val="25000"/>
                    </a:schemeClr>
                  </a:solidFill>
                  <a:latin typeface="Arial"/>
                  <a:ea typeface="微软雅黑"/>
                  <a:sym typeface="Arial"/>
                </a:rPr>
                <a:t>高效性</a:t>
              </a:r>
              <a:r>
                <a:rPr lang="zh-CN" altLang="en-US" sz="2000" dirty="0">
                  <a:solidFill>
                    <a:schemeClr val="bg2">
                      <a:lumMod val="25000"/>
                    </a:schemeClr>
                  </a:solidFill>
                  <a:latin typeface="Arial"/>
                  <a:ea typeface="微软雅黑"/>
                  <a:sym typeface="Arial"/>
                </a:rPr>
                <a:t>。</a:t>
              </a:r>
              <a:endParaRPr lang="zh-CN" altLang="en-US" sz="2000" dirty="0">
                <a:latin typeface="Arial"/>
                <a:ea typeface="微软雅黑"/>
                <a:sym typeface="Arial"/>
              </a:endParaRPr>
            </a:p>
          </p:txBody>
        </p:sp>
      </p:grpSp>
      <p:grpSp>
        <p:nvGrpSpPr>
          <p:cNvPr id="37" name="组合 36">
            <a:extLst>
              <a:ext uri="{FF2B5EF4-FFF2-40B4-BE49-F238E27FC236}">
                <a16:creationId xmlns:a16="http://schemas.microsoft.com/office/drawing/2014/main" id="{756C6E10-EF38-E058-4309-0BBB78A914CE}"/>
              </a:ext>
            </a:extLst>
          </p:cNvPr>
          <p:cNvGrpSpPr/>
          <p:nvPr/>
        </p:nvGrpSpPr>
        <p:grpSpPr>
          <a:xfrm>
            <a:off x="901064" y="5028273"/>
            <a:ext cx="10905751" cy="960776"/>
            <a:chOff x="901064" y="5028273"/>
            <a:chExt cx="10905751" cy="960776"/>
          </a:xfrm>
        </p:grpSpPr>
        <p:sp>
          <p:nvSpPr>
            <p:cNvPr id="5" name="任意多边形 6">
              <a:extLst>
                <a:ext uri="{FF2B5EF4-FFF2-40B4-BE49-F238E27FC236}">
                  <a16:creationId xmlns:a16="http://schemas.microsoft.com/office/drawing/2014/main" id="{20D56736-8DB1-341B-27B8-4D2AAEE611E9}"/>
                </a:ext>
              </a:extLst>
            </p:cNvPr>
            <p:cNvSpPr/>
            <p:nvPr/>
          </p:nvSpPr>
          <p:spPr>
            <a:xfrm>
              <a:off x="1568976" y="5255402"/>
              <a:ext cx="2728896" cy="551417"/>
            </a:xfrm>
            <a:custGeom>
              <a:avLst/>
              <a:gdLst>
                <a:gd name="connsiteX0" fmla="*/ 3587750 w 3857172"/>
                <a:gd name="connsiteY0" fmla="*/ 0 h 538845"/>
                <a:gd name="connsiteX1" fmla="*/ 3857172 w 3857172"/>
                <a:gd name="connsiteY1" fmla="*/ 269422 h 538845"/>
                <a:gd name="connsiteX2" fmla="*/ 3587750 w 3857172"/>
                <a:gd name="connsiteY2" fmla="*/ 538844 h 538845"/>
                <a:gd name="connsiteX3" fmla="*/ 3575957 w 3857172"/>
                <a:gd name="connsiteY3" fmla="*/ 537655 h 538845"/>
                <a:gd name="connsiteX4" fmla="*/ 3575957 w 3857172"/>
                <a:gd name="connsiteY4" fmla="*/ 538844 h 538845"/>
                <a:gd name="connsiteX5" fmla="*/ 281214 w 3857172"/>
                <a:gd name="connsiteY5" fmla="*/ 538844 h 538845"/>
                <a:gd name="connsiteX6" fmla="*/ 281214 w 3857172"/>
                <a:gd name="connsiteY6" fmla="*/ 537656 h 538845"/>
                <a:gd name="connsiteX7" fmla="*/ 269422 w 3857172"/>
                <a:gd name="connsiteY7" fmla="*/ 538845 h 538845"/>
                <a:gd name="connsiteX8" fmla="*/ 0 w 3857172"/>
                <a:gd name="connsiteY8" fmla="*/ 269423 h 538845"/>
                <a:gd name="connsiteX9" fmla="*/ 269422 w 3857172"/>
                <a:gd name="connsiteY9" fmla="*/ 1 h 538845"/>
                <a:gd name="connsiteX10" fmla="*/ 287426 w 3857172"/>
                <a:gd name="connsiteY10" fmla="*/ 1816 h 538845"/>
                <a:gd name="connsiteX11" fmla="*/ 3569736 w 3857172"/>
                <a:gd name="connsiteY11" fmla="*/ 1816 h 5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7172" h="538845">
                  <a:moveTo>
                    <a:pt x="3587750" y="0"/>
                  </a:moveTo>
                  <a:cubicBezTo>
                    <a:pt x="3736548" y="0"/>
                    <a:pt x="3857172" y="120624"/>
                    <a:pt x="3857172" y="269422"/>
                  </a:cubicBezTo>
                  <a:cubicBezTo>
                    <a:pt x="3857172" y="418220"/>
                    <a:pt x="3736548" y="538844"/>
                    <a:pt x="3587750" y="538844"/>
                  </a:cubicBezTo>
                  <a:lnTo>
                    <a:pt x="3575957" y="537655"/>
                  </a:lnTo>
                  <a:lnTo>
                    <a:pt x="3575957" y="538844"/>
                  </a:lnTo>
                  <a:lnTo>
                    <a:pt x="281214" y="538844"/>
                  </a:lnTo>
                  <a:lnTo>
                    <a:pt x="281214" y="537656"/>
                  </a:lnTo>
                  <a:lnTo>
                    <a:pt x="269422" y="538845"/>
                  </a:lnTo>
                  <a:cubicBezTo>
                    <a:pt x="120624" y="538845"/>
                    <a:pt x="0" y="418221"/>
                    <a:pt x="0" y="269423"/>
                  </a:cubicBezTo>
                  <a:cubicBezTo>
                    <a:pt x="0" y="120625"/>
                    <a:pt x="120624" y="1"/>
                    <a:pt x="269422" y="1"/>
                  </a:cubicBezTo>
                  <a:lnTo>
                    <a:pt x="287426" y="1816"/>
                  </a:lnTo>
                  <a:lnTo>
                    <a:pt x="3569736" y="1816"/>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12" name="Freeform 132">
              <a:extLst>
                <a:ext uri="{FF2B5EF4-FFF2-40B4-BE49-F238E27FC236}">
                  <a16:creationId xmlns:a16="http://schemas.microsoft.com/office/drawing/2014/main" id="{4C3CDBA2-75C0-DE74-69B2-42C3DC3BB44E}"/>
                </a:ext>
              </a:extLst>
            </p:cNvPr>
            <p:cNvSpPr>
              <a:spLocks noEditPoints="1"/>
            </p:cNvSpPr>
            <p:nvPr/>
          </p:nvSpPr>
          <p:spPr bwMode="auto">
            <a:xfrm>
              <a:off x="901064" y="5420778"/>
              <a:ext cx="339725" cy="220663"/>
            </a:xfrm>
            <a:custGeom>
              <a:avLst/>
              <a:gdLst>
                <a:gd name="T0" fmla="*/ 13 w 94"/>
                <a:gd name="T1" fmla="*/ 0 h 61"/>
                <a:gd name="T2" fmla="*/ 82 w 94"/>
                <a:gd name="T3" fmla="*/ 0 h 61"/>
                <a:gd name="T4" fmla="*/ 89 w 94"/>
                <a:gd name="T5" fmla="*/ 2 h 61"/>
                <a:gd name="T6" fmla="*/ 47 w 94"/>
                <a:gd name="T7" fmla="*/ 33 h 61"/>
                <a:gd name="T8" fmla="*/ 6 w 94"/>
                <a:gd name="T9" fmla="*/ 2 h 61"/>
                <a:gd name="T10" fmla="*/ 13 w 94"/>
                <a:gd name="T11" fmla="*/ 0 h 61"/>
                <a:gd name="T12" fmla="*/ 94 w 94"/>
                <a:gd name="T13" fmla="*/ 9 h 61"/>
                <a:gd name="T14" fmla="*/ 67 w 94"/>
                <a:gd name="T15" fmla="*/ 29 h 61"/>
                <a:gd name="T16" fmla="*/ 93 w 94"/>
                <a:gd name="T17" fmla="*/ 53 h 61"/>
                <a:gd name="T18" fmla="*/ 94 w 94"/>
                <a:gd name="T19" fmla="*/ 48 h 61"/>
                <a:gd name="T20" fmla="*/ 94 w 94"/>
                <a:gd name="T21" fmla="*/ 12 h 61"/>
                <a:gd name="T22" fmla="*/ 94 w 94"/>
                <a:gd name="T23" fmla="*/ 9 h 61"/>
                <a:gd name="T24" fmla="*/ 87 w 94"/>
                <a:gd name="T25" fmla="*/ 60 h 61"/>
                <a:gd name="T26" fmla="*/ 82 w 94"/>
                <a:gd name="T27" fmla="*/ 61 h 61"/>
                <a:gd name="T28" fmla="*/ 13 w 94"/>
                <a:gd name="T29" fmla="*/ 61 h 61"/>
                <a:gd name="T30" fmla="*/ 6 w 94"/>
                <a:gd name="T31" fmla="*/ 59 h 61"/>
                <a:gd name="T32" fmla="*/ 34 w 94"/>
                <a:gd name="T33" fmla="*/ 34 h 61"/>
                <a:gd name="T34" fmla="*/ 44 w 94"/>
                <a:gd name="T35" fmla="*/ 42 h 61"/>
                <a:gd name="T36" fmla="*/ 47 w 94"/>
                <a:gd name="T37" fmla="*/ 44 h 61"/>
                <a:gd name="T38" fmla="*/ 50 w 94"/>
                <a:gd name="T39" fmla="*/ 42 h 61"/>
                <a:gd name="T40" fmla="*/ 60 w 94"/>
                <a:gd name="T41" fmla="*/ 35 h 61"/>
                <a:gd name="T42" fmla="*/ 87 w 94"/>
                <a:gd name="T43" fmla="*/ 60 h 61"/>
                <a:gd name="T44" fmla="*/ 1 w 94"/>
                <a:gd name="T45" fmla="*/ 52 h 61"/>
                <a:gd name="T46" fmla="*/ 27 w 94"/>
                <a:gd name="T47" fmla="*/ 29 h 61"/>
                <a:gd name="T48" fmla="*/ 1 w 94"/>
                <a:gd name="T49" fmla="*/ 9 h 61"/>
                <a:gd name="T50" fmla="*/ 0 w 94"/>
                <a:gd name="T51" fmla="*/ 12 h 61"/>
                <a:gd name="T52" fmla="*/ 0 w 94"/>
                <a:gd name="T53" fmla="*/ 48 h 61"/>
                <a:gd name="T54" fmla="*/ 1 w 94"/>
                <a:gd name="T55"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4" h="61">
                  <a:moveTo>
                    <a:pt x="13" y="0"/>
                  </a:moveTo>
                  <a:cubicBezTo>
                    <a:pt x="82" y="0"/>
                    <a:pt x="82" y="0"/>
                    <a:pt x="82" y="0"/>
                  </a:cubicBezTo>
                  <a:cubicBezTo>
                    <a:pt x="84" y="0"/>
                    <a:pt x="87" y="1"/>
                    <a:pt x="89" y="2"/>
                  </a:cubicBezTo>
                  <a:cubicBezTo>
                    <a:pt x="47" y="33"/>
                    <a:pt x="47" y="33"/>
                    <a:pt x="47" y="33"/>
                  </a:cubicBezTo>
                  <a:cubicBezTo>
                    <a:pt x="6" y="2"/>
                    <a:pt x="6" y="2"/>
                    <a:pt x="6" y="2"/>
                  </a:cubicBezTo>
                  <a:cubicBezTo>
                    <a:pt x="8" y="1"/>
                    <a:pt x="10" y="0"/>
                    <a:pt x="13" y="0"/>
                  </a:cubicBezTo>
                  <a:close/>
                  <a:moveTo>
                    <a:pt x="94" y="9"/>
                  </a:moveTo>
                  <a:cubicBezTo>
                    <a:pt x="67" y="29"/>
                    <a:pt x="67" y="29"/>
                    <a:pt x="67" y="29"/>
                  </a:cubicBezTo>
                  <a:cubicBezTo>
                    <a:pt x="93" y="53"/>
                    <a:pt x="93" y="53"/>
                    <a:pt x="93" y="53"/>
                  </a:cubicBezTo>
                  <a:cubicBezTo>
                    <a:pt x="94" y="52"/>
                    <a:pt x="94" y="50"/>
                    <a:pt x="94" y="48"/>
                  </a:cubicBezTo>
                  <a:cubicBezTo>
                    <a:pt x="94" y="12"/>
                    <a:pt x="94" y="12"/>
                    <a:pt x="94" y="12"/>
                  </a:cubicBezTo>
                  <a:cubicBezTo>
                    <a:pt x="94" y="11"/>
                    <a:pt x="94" y="10"/>
                    <a:pt x="94" y="9"/>
                  </a:cubicBezTo>
                  <a:close/>
                  <a:moveTo>
                    <a:pt x="87" y="60"/>
                  </a:moveTo>
                  <a:cubicBezTo>
                    <a:pt x="85" y="60"/>
                    <a:pt x="84" y="61"/>
                    <a:pt x="82" y="61"/>
                  </a:cubicBezTo>
                  <a:cubicBezTo>
                    <a:pt x="13" y="61"/>
                    <a:pt x="13" y="61"/>
                    <a:pt x="13" y="61"/>
                  </a:cubicBezTo>
                  <a:cubicBezTo>
                    <a:pt x="10" y="61"/>
                    <a:pt x="8" y="60"/>
                    <a:pt x="6" y="59"/>
                  </a:cubicBezTo>
                  <a:cubicBezTo>
                    <a:pt x="34" y="34"/>
                    <a:pt x="34" y="34"/>
                    <a:pt x="34" y="34"/>
                  </a:cubicBezTo>
                  <a:cubicBezTo>
                    <a:pt x="44" y="42"/>
                    <a:pt x="44" y="42"/>
                    <a:pt x="44" y="42"/>
                  </a:cubicBezTo>
                  <a:cubicBezTo>
                    <a:pt x="47" y="44"/>
                    <a:pt x="47" y="44"/>
                    <a:pt x="47" y="44"/>
                  </a:cubicBezTo>
                  <a:cubicBezTo>
                    <a:pt x="50" y="42"/>
                    <a:pt x="50" y="42"/>
                    <a:pt x="50" y="42"/>
                  </a:cubicBezTo>
                  <a:cubicBezTo>
                    <a:pt x="60" y="35"/>
                    <a:pt x="60" y="35"/>
                    <a:pt x="60" y="35"/>
                  </a:cubicBezTo>
                  <a:cubicBezTo>
                    <a:pt x="87" y="60"/>
                    <a:pt x="87" y="60"/>
                    <a:pt x="87" y="60"/>
                  </a:cubicBezTo>
                  <a:close/>
                  <a:moveTo>
                    <a:pt x="1" y="52"/>
                  </a:moveTo>
                  <a:cubicBezTo>
                    <a:pt x="27" y="29"/>
                    <a:pt x="27" y="29"/>
                    <a:pt x="27" y="29"/>
                  </a:cubicBezTo>
                  <a:cubicBezTo>
                    <a:pt x="1" y="9"/>
                    <a:pt x="1" y="9"/>
                    <a:pt x="1" y="9"/>
                  </a:cubicBezTo>
                  <a:cubicBezTo>
                    <a:pt x="0" y="10"/>
                    <a:pt x="0" y="11"/>
                    <a:pt x="0" y="12"/>
                  </a:cubicBezTo>
                  <a:cubicBezTo>
                    <a:pt x="0" y="48"/>
                    <a:pt x="0" y="48"/>
                    <a:pt x="0" y="48"/>
                  </a:cubicBezTo>
                  <a:cubicBezTo>
                    <a:pt x="0" y="49"/>
                    <a:pt x="0" y="51"/>
                    <a:pt x="1" y="52"/>
                  </a:cubicBezTo>
                  <a:close/>
                </a:path>
              </a:pathLst>
            </a:custGeom>
            <a:solidFill>
              <a:schemeClr val="bg1">
                <a:lumMod val="65000"/>
              </a:schemeClr>
            </a:solidFill>
            <a:ln>
              <a:noFill/>
            </a:ln>
          </p:spPr>
          <p:txBody>
            <a:bodyPr lIns="80296" tIns="40148" rIns="80296" bIns="40148"/>
            <a:lstStyle/>
            <a:p>
              <a:pPr eaLnBrk="1" fontAlgn="auto" hangingPunct="1">
                <a:spcBef>
                  <a:spcPts val="0"/>
                </a:spcBef>
                <a:spcAft>
                  <a:spcPts val="0"/>
                </a:spcAft>
                <a:defRPr/>
              </a:pPr>
              <a:endParaRPr kumimoji="0" lang="zh-CN" altLang="en-US" sz="1581">
                <a:solidFill>
                  <a:prstClr val="black"/>
                </a:solidFill>
                <a:latin typeface="Arial"/>
                <a:ea typeface="微软雅黑"/>
                <a:sym typeface="Arial"/>
              </a:endParaRPr>
            </a:p>
          </p:txBody>
        </p:sp>
        <p:sp>
          <p:nvSpPr>
            <p:cNvPr id="17" name="文本框 16">
              <a:extLst>
                <a:ext uri="{FF2B5EF4-FFF2-40B4-BE49-F238E27FC236}">
                  <a16:creationId xmlns:a16="http://schemas.microsoft.com/office/drawing/2014/main" id="{86D60125-AB5A-12B3-E5A1-EF398C2C94B9}"/>
                </a:ext>
              </a:extLst>
            </p:cNvPr>
            <p:cNvSpPr txBox="1"/>
            <p:nvPr/>
          </p:nvSpPr>
          <p:spPr>
            <a:xfrm>
              <a:off x="2213473" y="5298256"/>
              <a:ext cx="1439901" cy="461665"/>
            </a:xfrm>
            <a:prstGeom prst="rect">
              <a:avLst/>
            </a:prstGeom>
            <a:noFill/>
          </p:spPr>
          <p:txBody>
            <a:bodyPr wrap="square" rtlCol="0">
              <a:spAutoFit/>
            </a:bodyPr>
            <a:lstStyle/>
            <a:p>
              <a:pPr algn="ctr"/>
              <a:r>
                <a:rPr lang="zh-CN" altLang="en-US" sz="2400" b="1" dirty="0">
                  <a:solidFill>
                    <a:schemeClr val="bg1"/>
                  </a:solidFill>
                  <a:latin typeface="Arial"/>
                  <a:ea typeface="微软雅黑"/>
                  <a:sym typeface="Arial"/>
                </a:rPr>
                <a:t>未来展望</a:t>
              </a:r>
            </a:p>
          </p:txBody>
        </p:sp>
        <p:sp>
          <p:nvSpPr>
            <p:cNvPr id="25" name="矩形 24">
              <a:extLst>
                <a:ext uri="{FF2B5EF4-FFF2-40B4-BE49-F238E27FC236}">
                  <a16:creationId xmlns:a16="http://schemas.microsoft.com/office/drawing/2014/main" id="{91009531-DCA0-B428-8123-7E6B497BD789}"/>
                </a:ext>
              </a:extLst>
            </p:cNvPr>
            <p:cNvSpPr/>
            <p:nvPr/>
          </p:nvSpPr>
          <p:spPr>
            <a:xfrm>
              <a:off x="4639519" y="5028273"/>
              <a:ext cx="7167296" cy="960776"/>
            </a:xfrm>
            <a:prstGeom prst="rect">
              <a:avLst/>
            </a:prstGeom>
          </p:spPr>
          <p:txBody>
            <a:bodyPr wrap="square">
              <a:spAutoFit/>
            </a:bodyPr>
            <a:lstStyle/>
            <a:p>
              <a:pPr>
                <a:lnSpc>
                  <a:spcPct val="150000"/>
                </a:lnSpc>
              </a:pPr>
              <a:r>
                <a:rPr lang="zh-CN" altLang="en-US" sz="2000" dirty="0">
                  <a:solidFill>
                    <a:schemeClr val="bg2">
                      <a:lumMod val="25000"/>
                    </a:schemeClr>
                  </a:solidFill>
                  <a:latin typeface="Arial"/>
                  <a:ea typeface="微软雅黑"/>
                  <a:sym typeface="Arial"/>
                </a:rPr>
                <a:t>自主性功能（自主探索建图），实用功能（导航和自动驾驶），优化用户交互体验等。</a:t>
              </a:r>
              <a:endParaRPr lang="zh-CN" altLang="en-US" sz="2000" dirty="0">
                <a:latin typeface="Arial"/>
                <a:ea typeface="微软雅黑"/>
                <a:sym typeface="Arial"/>
              </a:endParaRPr>
            </a:p>
          </p:txBody>
        </p:sp>
      </p:grpSp>
    </p:spTree>
    <p:extLst>
      <p:ext uri="{BB962C8B-B14F-4D97-AF65-F5344CB8AC3E}">
        <p14:creationId xmlns:p14="http://schemas.microsoft.com/office/powerpoint/2010/main" val="1549273493"/>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rot="5400000">
            <a:off x="3600450" y="-662305"/>
            <a:ext cx="4991100" cy="8183245"/>
            <a:chOff x="5159" y="552"/>
            <a:chExt cx="4273" cy="7004"/>
          </a:xfrm>
        </p:grpSpPr>
        <p:pic>
          <p:nvPicPr>
            <p:cNvPr id="2" name="null.png" descr="descr"/>
            <p:cNvPicPr>
              <a:picLocks noChangeAspect="1"/>
            </p:cNvPicPr>
            <p:nvPr/>
          </p:nvPicPr>
          <p:blipFill>
            <a:blip r:embed="rId3" cstate="print"/>
            <a:stretch>
              <a:fillRect/>
            </a:stretch>
          </p:blipFill>
          <p:spPr>
            <a:xfrm rot="21599999">
              <a:off x="5352" y="800"/>
              <a:ext cx="4081" cy="6756"/>
            </a:xfrm>
            <a:prstGeom prst="rect">
              <a:avLst/>
            </a:prstGeom>
          </p:spPr>
        </p:pic>
        <p:pic>
          <p:nvPicPr>
            <p:cNvPr id="3" name="null.png" descr="descr"/>
            <p:cNvPicPr>
              <a:picLocks noChangeAspect="1"/>
            </p:cNvPicPr>
            <p:nvPr/>
          </p:nvPicPr>
          <p:blipFill>
            <a:blip r:embed="rId4" cstate="print"/>
            <a:stretch>
              <a:fillRect/>
            </a:stretch>
          </p:blipFill>
          <p:spPr>
            <a:xfrm rot="1">
              <a:off x="5159" y="552"/>
              <a:ext cx="4081" cy="6756"/>
            </a:xfrm>
            <a:prstGeom prst="rect">
              <a:avLst/>
            </a:prstGeom>
          </p:spPr>
        </p:pic>
      </p:grpSp>
      <p:pic>
        <p:nvPicPr>
          <p:cNvPr id="4" name="null.png" descr="descr"/>
          <p:cNvPicPr>
            <a:picLocks noChangeAspect="1"/>
          </p:cNvPicPr>
          <p:nvPr/>
        </p:nvPicPr>
        <p:blipFill>
          <a:blip r:embed="rId5" cstate="print"/>
          <a:stretch>
            <a:fillRect/>
          </a:stretch>
        </p:blipFill>
        <p:spPr>
          <a:xfrm>
            <a:off x="3042910" y="2657539"/>
            <a:ext cx="6106185" cy="1481044"/>
          </a:xfrm>
          <a:prstGeom prst="rect">
            <a:avLst/>
          </a:prstGeom>
        </p:spPr>
      </p:pic>
      <p:grpSp>
        <p:nvGrpSpPr>
          <p:cNvPr id="38" name="组合 37"/>
          <p:cNvGrpSpPr/>
          <p:nvPr/>
        </p:nvGrpSpPr>
        <p:grpSpPr>
          <a:xfrm>
            <a:off x="10780395" y="514985"/>
            <a:ext cx="563245" cy="596900"/>
            <a:chOff x="15460" y="2749"/>
            <a:chExt cx="633" cy="671"/>
          </a:xfrm>
        </p:grpSpPr>
        <p:pic>
          <p:nvPicPr>
            <p:cNvPr id="11" name="null.png" descr="descr"/>
            <p:cNvPicPr>
              <a:picLocks noChangeAspect="1"/>
            </p:cNvPicPr>
            <p:nvPr/>
          </p:nvPicPr>
          <p:blipFill>
            <a:blip r:embed="rId6" cstate="print"/>
            <a:stretch>
              <a:fillRect/>
            </a:stretch>
          </p:blipFill>
          <p:spPr>
            <a:xfrm rot="16500000">
              <a:off x="15670" y="2780"/>
              <a:ext cx="454" cy="393"/>
            </a:xfrm>
            <a:prstGeom prst="chord">
              <a:avLst/>
            </a:prstGeom>
          </p:spPr>
        </p:pic>
        <p:pic>
          <p:nvPicPr>
            <p:cNvPr id="20" name="null.png" descr="descr"/>
            <p:cNvPicPr>
              <a:picLocks noChangeAspect="1"/>
            </p:cNvPicPr>
            <p:nvPr/>
          </p:nvPicPr>
          <p:blipFill>
            <a:blip r:embed="rId6" cstate="print"/>
            <a:stretch>
              <a:fillRect/>
            </a:stretch>
          </p:blipFill>
          <p:spPr>
            <a:xfrm rot="300000">
              <a:off x="15460" y="3180"/>
              <a:ext cx="277" cy="240"/>
            </a:xfrm>
            <a:prstGeom prst="chord">
              <a:avLst/>
            </a:prstGeom>
          </p:spPr>
        </p:pic>
      </p:grpSp>
      <p:grpSp>
        <p:nvGrpSpPr>
          <p:cNvPr id="39" name="组合 38"/>
          <p:cNvGrpSpPr/>
          <p:nvPr/>
        </p:nvGrpSpPr>
        <p:grpSpPr>
          <a:xfrm>
            <a:off x="855345" y="5156200"/>
            <a:ext cx="549275" cy="598805"/>
            <a:chOff x="3364" y="6758"/>
            <a:chExt cx="657" cy="716"/>
          </a:xfrm>
        </p:grpSpPr>
        <p:pic>
          <p:nvPicPr>
            <p:cNvPr id="10" name="null.png" descr="descr"/>
            <p:cNvPicPr>
              <a:picLocks noChangeAspect="1"/>
            </p:cNvPicPr>
            <p:nvPr/>
          </p:nvPicPr>
          <p:blipFill>
            <a:blip r:embed="rId6" cstate="print"/>
            <a:srcRect/>
            <a:stretch>
              <a:fillRect/>
            </a:stretch>
          </p:blipFill>
          <p:spPr>
            <a:xfrm rot="5676165">
              <a:off x="3333" y="7051"/>
              <a:ext cx="454" cy="393"/>
            </a:xfrm>
            <a:prstGeom prst="chord">
              <a:avLst/>
            </a:prstGeom>
          </p:spPr>
        </p:pic>
        <p:pic>
          <p:nvPicPr>
            <p:cNvPr id="22" name="null.png" descr="descr"/>
            <p:cNvPicPr>
              <a:picLocks noChangeAspect="1"/>
            </p:cNvPicPr>
            <p:nvPr/>
          </p:nvPicPr>
          <p:blipFill>
            <a:blip r:embed="rId6" cstate="print"/>
            <a:stretch>
              <a:fillRect/>
            </a:stretch>
          </p:blipFill>
          <p:spPr>
            <a:xfrm rot="11076165">
              <a:off x="3767" y="6758"/>
              <a:ext cx="255" cy="221"/>
            </a:xfrm>
            <a:prstGeom prst="chord">
              <a:avLst/>
            </a:prstGeom>
          </p:spPr>
        </p:pic>
      </p:grpSp>
      <p:grpSp>
        <p:nvGrpSpPr>
          <p:cNvPr id="7" name="组合 6"/>
          <p:cNvGrpSpPr/>
          <p:nvPr/>
        </p:nvGrpSpPr>
        <p:grpSpPr>
          <a:xfrm>
            <a:off x="422275" y="2375535"/>
            <a:ext cx="11715115" cy="2215515"/>
            <a:chOff x="665" y="3741"/>
            <a:chExt cx="18449" cy="3489"/>
          </a:xfrm>
        </p:grpSpPr>
        <p:grpSp>
          <p:nvGrpSpPr>
            <p:cNvPr id="37" name="组合 36"/>
            <p:cNvGrpSpPr/>
            <p:nvPr/>
          </p:nvGrpSpPr>
          <p:grpSpPr>
            <a:xfrm>
              <a:off x="665" y="3741"/>
              <a:ext cx="18449" cy="3489"/>
              <a:chOff x="665" y="4049"/>
              <a:chExt cx="18449" cy="3489"/>
            </a:xfrm>
          </p:grpSpPr>
          <p:sp>
            <p:nvSpPr>
              <p:cNvPr id="5" name="TextBox 4"/>
              <p:cNvSpPr txBox="1"/>
              <p:nvPr/>
            </p:nvSpPr>
            <p:spPr>
              <a:xfrm>
                <a:off x="1887" y="4049"/>
                <a:ext cx="16004" cy="823"/>
              </a:xfrm>
              <a:prstGeom prst="rect">
                <a:avLst/>
              </a:prstGeom>
              <a:solidFill>
                <a:schemeClr val="bg1"/>
              </a:solidFill>
            </p:spPr>
            <p:txBody>
              <a:bodyPr wrap="square" lIns="0" tIns="0" rIns="0" bIns="0" rtlCol="0">
                <a:spAutoFit/>
                <a:scene3d>
                  <a:camera prst="orthographicFront">
                    <a:rot lat="0" lon="0" rev="0"/>
                  </a:camera>
                  <a:lightRig rig="threePt" dir="t"/>
                </a:scene3d>
              </a:bodyPr>
              <a:lstStyle/>
              <a:p>
                <a:pPr algn="ctr">
                  <a:lnSpc>
                    <a:spcPct val="100000"/>
                  </a:lnSpc>
                </a:pPr>
                <a:r>
                  <a:rPr lang="en-US" altLang="zh-CN" sz="1400" i="0" spc="0" dirty="0">
                    <a:ln w="0">
                      <a:noFill/>
                    </a:ln>
                    <a:solidFill>
                      <a:srgbClr val="484848">
                        <a:alpha val="100000"/>
                      </a:srgbClr>
                    </a:solidFill>
                    <a:latin typeface="Arial" panose="020B0604020202020204" pitchFamily="34" charset="0"/>
                    <a:ea typeface="Arial Unicode MS" panose="020B0604020202020204" charset="-122"/>
                    <a:cs typeface="Arial" panose="020B0604020202020204" pitchFamily="34" charset="0"/>
                  </a:rPr>
                  <a:t>THANK YOU FOR LISTENING AND WATCHING !</a:t>
                </a:r>
              </a:p>
              <a:p>
                <a:pPr algn="ctr">
                  <a:lnSpc>
                    <a:spcPct val="100000"/>
                  </a:lnSpc>
                </a:pPr>
                <a:r>
                  <a:rPr lang="en-US" altLang="zh-CN" sz="2000" i="0" spc="0" dirty="0">
                    <a:ln w="0">
                      <a:noFill/>
                    </a:ln>
                    <a:solidFill>
                      <a:srgbClr val="484848">
                        <a:alpha val="100000"/>
                      </a:srgbClr>
                    </a:solidFill>
                    <a:latin typeface="Arial" panose="020B0604020202020204" pitchFamily="34" charset="0"/>
                    <a:ea typeface="Arial Unicode MS" panose="020B0604020202020204" charset="-122"/>
                    <a:cs typeface="Arial" panose="020B0604020202020204" pitchFamily="34" charset="0"/>
                  </a:rPr>
                  <a:t>    </a:t>
                </a:r>
              </a:p>
            </p:txBody>
          </p:sp>
          <p:sp>
            <p:nvSpPr>
              <p:cNvPr id="6" name="TextBox 4"/>
              <p:cNvSpPr txBox="1"/>
              <p:nvPr/>
            </p:nvSpPr>
            <p:spPr>
              <a:xfrm>
                <a:off x="665" y="4630"/>
                <a:ext cx="18449" cy="2908"/>
              </a:xfrm>
              <a:prstGeom prst="rect">
                <a:avLst/>
              </a:prstGeom>
              <a:solidFill>
                <a:schemeClr val="bg1"/>
              </a:solidFill>
            </p:spPr>
            <p:txBody>
              <a:bodyPr wrap="square" lIns="0" tIns="0" rIns="0" bIns="0" rtlCol="0">
                <a:spAutoFit/>
                <a:scene3d>
                  <a:camera prst="orthographicFront">
                    <a:rot lat="0" lon="0" rev="0"/>
                  </a:camera>
                  <a:lightRig rig="threePt" dir="t"/>
                </a:scene3d>
              </a:bodyPr>
              <a:lstStyle/>
              <a:p>
                <a:pPr algn="ctr">
                  <a:lnSpc>
                    <a:spcPct val="100000"/>
                  </a:lnSpc>
                </a:pPr>
                <a:r>
                  <a:rPr lang="zh-CN" sz="6600" b="1" i="0" spc="0" dirty="0">
                    <a:ln w="0">
                      <a:noFill/>
                    </a:ln>
                    <a:latin typeface="SimHei" panose="02010609060101010101" pitchFamily="34" charset="-122"/>
                    <a:ea typeface="SimHei" panose="02010609060101010101" pitchFamily="34" charset="-122"/>
                  </a:rPr>
                  <a:t>感谢您的聆听与观看！</a:t>
                </a:r>
                <a:endParaRPr lang="zh-CN" altLang="en-US" sz="5400" b="1" i="0" spc="0" dirty="0">
                  <a:ln w="0">
                    <a:noFill/>
                  </a:ln>
                  <a:latin typeface="SimHei" panose="02010609060101010101" pitchFamily="34" charset="-122"/>
                  <a:ea typeface="SimHei" panose="02010609060101010101" pitchFamily="34" charset="-122"/>
                </a:endParaRPr>
              </a:p>
              <a:p>
                <a:pPr algn="ctr">
                  <a:lnSpc>
                    <a:spcPct val="100000"/>
                  </a:lnSpc>
                </a:pPr>
                <a:endParaRPr lang="zh-CN" altLang="en-US" sz="5400" b="1" i="0" spc="0" dirty="0">
                  <a:ln w="0">
                    <a:noFill/>
                  </a:ln>
                  <a:latin typeface="SimHei" panose="02010609060101010101" pitchFamily="34" charset="-122"/>
                  <a:ea typeface="SimHei" panose="02010609060101010101" pitchFamily="34" charset="-122"/>
                </a:endParaRPr>
              </a:p>
            </p:txBody>
          </p:sp>
        </p:grpSp>
        <p:sp>
          <p:nvSpPr>
            <p:cNvPr id="15" name="TextBox 4"/>
            <p:cNvSpPr txBox="1"/>
            <p:nvPr/>
          </p:nvSpPr>
          <p:spPr>
            <a:xfrm>
              <a:off x="6698" y="6445"/>
              <a:ext cx="2865" cy="242"/>
            </a:xfrm>
            <a:prstGeom prst="rect">
              <a:avLst/>
            </a:prstGeom>
            <a:noFill/>
          </p:spPr>
          <p:txBody>
            <a:bodyPr wrap="square" lIns="0" tIns="0" rIns="0" bIns="0" rtlCol="0">
              <a:spAutoFit/>
              <a:scene3d>
                <a:camera prst="orthographicFront">
                  <a:rot lat="0" lon="0" rev="0"/>
                </a:camera>
                <a:lightRig rig="threePt" dir="t"/>
              </a:scene3d>
            </a:bodyPr>
            <a:lstStyle/>
            <a:p>
              <a:pPr algn="ctr">
                <a:lnSpc>
                  <a:spcPct val="100000"/>
                </a:lnSpc>
              </a:pPr>
              <a:r>
                <a:rPr lang="zh-CN" altLang="en-US" sz="1000" i="0" spc="0" dirty="0">
                  <a:ln w="0">
                    <a:noFill/>
                  </a:ln>
                  <a:solidFill>
                    <a:srgbClr val="FFFFFF">
                      <a:alpha val="100000"/>
                    </a:srgbClr>
                  </a:solidFill>
                  <a:latin typeface="SimHei" panose="02010609060101010101" pitchFamily="34" charset="-122"/>
                  <a:ea typeface="SimHei" panose="02010609060101010101" pitchFamily="34" charset="-122"/>
                  <a:cs typeface="Arial" panose="020B0604020202020204" pitchFamily="34" charset="0"/>
                </a:rPr>
                <a:t>汇报人：</a:t>
              </a:r>
              <a:r>
                <a:rPr lang="en-US" altLang="zh-CN" sz="1000" i="0" spc="0" dirty="0">
                  <a:ln w="0">
                    <a:noFill/>
                  </a:ln>
                  <a:solidFill>
                    <a:srgbClr val="FFFFFF">
                      <a:alpha val="100000"/>
                    </a:srgbClr>
                  </a:solidFill>
                  <a:latin typeface="Arial" panose="020B0604020202020204" pitchFamily="34" charset="0"/>
                  <a:ea typeface="SimHei" panose="02010609060101010101" pitchFamily="34" charset="-122"/>
                  <a:cs typeface="Arial" panose="020B0604020202020204" pitchFamily="34" charset="0"/>
                </a:rPr>
                <a:t>XXX</a:t>
              </a:r>
            </a:p>
          </p:txBody>
        </p:sp>
        <p:sp>
          <p:nvSpPr>
            <p:cNvPr id="26" name="TextBox 4"/>
            <p:cNvSpPr txBox="1"/>
            <p:nvPr/>
          </p:nvSpPr>
          <p:spPr>
            <a:xfrm>
              <a:off x="9734" y="6445"/>
              <a:ext cx="2865" cy="242"/>
            </a:xfrm>
            <a:prstGeom prst="rect">
              <a:avLst/>
            </a:prstGeom>
            <a:noFill/>
          </p:spPr>
          <p:txBody>
            <a:bodyPr wrap="square" lIns="0" tIns="0" rIns="0" bIns="0" rtlCol="0">
              <a:spAutoFit/>
              <a:scene3d>
                <a:camera prst="orthographicFront">
                  <a:rot lat="0" lon="0" rev="0"/>
                </a:camera>
                <a:lightRig rig="threePt" dir="t"/>
              </a:scene3d>
            </a:bodyPr>
            <a:lstStyle/>
            <a:p>
              <a:pPr algn="ctr">
                <a:lnSpc>
                  <a:spcPct val="100000"/>
                </a:lnSpc>
              </a:pPr>
              <a:r>
                <a:rPr lang="zh-CN" altLang="en-US" sz="1000" i="0" spc="0" dirty="0">
                  <a:ln w="0">
                    <a:noFill/>
                  </a:ln>
                  <a:solidFill>
                    <a:srgbClr val="FFFFFF">
                      <a:alpha val="100000"/>
                    </a:srgbClr>
                  </a:solidFill>
                  <a:latin typeface="SimHei" panose="02010609060101010101" pitchFamily="34" charset="-122"/>
                  <a:ea typeface="SimHei" panose="02010609060101010101" pitchFamily="34" charset="-122"/>
                  <a:cs typeface="Arial" panose="020B0604020202020204" pitchFamily="34" charset="0"/>
                </a:rPr>
                <a:t>日期：</a:t>
              </a:r>
              <a:r>
                <a:rPr lang="en-US" altLang="zh-CN" sz="1000" i="0" spc="0" dirty="0">
                  <a:ln w="0">
                    <a:noFill/>
                  </a:ln>
                  <a:solidFill>
                    <a:srgbClr val="FFFFFF">
                      <a:alpha val="100000"/>
                    </a:srgbClr>
                  </a:solidFill>
                  <a:latin typeface="Arial" panose="020B0604020202020204" pitchFamily="34" charset="0"/>
                  <a:ea typeface="SimHei" panose="02010609060101010101" pitchFamily="34" charset="-122"/>
                  <a:cs typeface="Arial" panose="020B0604020202020204" pitchFamily="34" charset="0"/>
                </a:rPr>
                <a:t>XXXX.XX.XX</a:t>
              </a:r>
            </a:p>
          </p:txBody>
        </p:sp>
      </p:grpSp>
      <p:grpSp>
        <p:nvGrpSpPr>
          <p:cNvPr id="35" name="组合 34"/>
          <p:cNvGrpSpPr/>
          <p:nvPr/>
        </p:nvGrpSpPr>
        <p:grpSpPr>
          <a:xfrm>
            <a:off x="8105140" y="612775"/>
            <a:ext cx="2509520" cy="248920"/>
            <a:chOff x="10781" y="1826"/>
            <a:chExt cx="3952" cy="392"/>
          </a:xfrm>
        </p:grpSpPr>
        <p:pic>
          <p:nvPicPr>
            <p:cNvPr id="8" name="null.png" descr="descr"/>
            <p:cNvPicPr>
              <a:picLocks noChangeAspect="1"/>
            </p:cNvPicPr>
            <p:nvPr/>
          </p:nvPicPr>
          <p:blipFill>
            <a:blip r:embed="rId7" cstate="print"/>
            <a:stretch>
              <a:fillRect/>
            </a:stretch>
          </p:blipFill>
          <p:spPr>
            <a:xfrm rot="18900000">
              <a:off x="11553" y="1826"/>
              <a:ext cx="3180" cy="31"/>
            </a:xfrm>
            <a:prstGeom prst="rect">
              <a:avLst/>
            </a:prstGeom>
          </p:spPr>
        </p:pic>
        <p:pic>
          <p:nvPicPr>
            <p:cNvPr id="13" name="null.png" descr="descr"/>
            <p:cNvPicPr>
              <a:picLocks noChangeAspect="1"/>
            </p:cNvPicPr>
            <p:nvPr/>
          </p:nvPicPr>
          <p:blipFill>
            <a:blip r:embed="rId8" cstate="print"/>
            <a:stretch>
              <a:fillRect/>
            </a:stretch>
          </p:blipFill>
          <p:spPr>
            <a:xfrm rot="18900000">
              <a:off x="10781" y="2204"/>
              <a:ext cx="3180" cy="14"/>
            </a:xfrm>
            <a:prstGeom prst="rect">
              <a:avLst/>
            </a:prstGeom>
          </p:spPr>
        </p:pic>
      </p:grpSp>
      <p:grpSp>
        <p:nvGrpSpPr>
          <p:cNvPr id="36" name="组合 35"/>
          <p:cNvGrpSpPr/>
          <p:nvPr/>
        </p:nvGrpSpPr>
        <p:grpSpPr>
          <a:xfrm>
            <a:off x="1073150" y="5968365"/>
            <a:ext cx="2473960" cy="215265"/>
            <a:chOff x="1513" y="6727"/>
            <a:chExt cx="3896" cy="339"/>
          </a:xfrm>
        </p:grpSpPr>
        <p:pic>
          <p:nvPicPr>
            <p:cNvPr id="9" name="null.png" descr="descr"/>
            <p:cNvPicPr>
              <a:picLocks noChangeAspect="1"/>
            </p:cNvPicPr>
            <p:nvPr/>
          </p:nvPicPr>
          <p:blipFill>
            <a:blip r:embed="rId7" cstate="print"/>
            <a:stretch>
              <a:fillRect/>
            </a:stretch>
          </p:blipFill>
          <p:spPr>
            <a:xfrm rot="18900000">
              <a:off x="1513" y="7036"/>
              <a:ext cx="3180" cy="31"/>
            </a:xfrm>
            <a:prstGeom prst="rect">
              <a:avLst/>
            </a:prstGeom>
          </p:spPr>
        </p:pic>
        <p:pic>
          <p:nvPicPr>
            <p:cNvPr id="12" name="null.png" descr="descr"/>
            <p:cNvPicPr>
              <a:picLocks noChangeAspect="1"/>
            </p:cNvPicPr>
            <p:nvPr/>
          </p:nvPicPr>
          <p:blipFill>
            <a:blip r:embed="rId8" cstate="print"/>
            <a:stretch>
              <a:fillRect/>
            </a:stretch>
          </p:blipFill>
          <p:spPr>
            <a:xfrm rot="18900000">
              <a:off x="2229" y="6727"/>
              <a:ext cx="3180" cy="14"/>
            </a:xfrm>
            <a:prstGeom prst="rect">
              <a:avLst/>
            </a:prstGeom>
          </p:spPr>
        </p:pic>
      </p:grpSp>
      <p:pic>
        <p:nvPicPr>
          <p:cNvPr id="18" name="图片 17" descr="+»¦¦+nLOGO +½¦¦ ¦ß¦µ"/>
          <p:cNvPicPr>
            <a:picLocks noChangeAspect="1"/>
          </p:cNvPicPr>
          <p:nvPr/>
        </p:nvPicPr>
        <p:blipFill>
          <a:blip r:embed="rId9"/>
          <a:stretch>
            <a:fillRect/>
          </a:stretch>
        </p:blipFill>
        <p:spPr>
          <a:xfrm>
            <a:off x="0" y="13970"/>
            <a:ext cx="3356610" cy="8261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null.png" descr="descr"/>
          <p:cNvPicPr>
            <a:picLocks noChangeAspect="1"/>
          </p:cNvPicPr>
          <p:nvPr/>
        </p:nvPicPr>
        <p:blipFill>
          <a:blip r:embed="rId20" cstate="print"/>
          <a:stretch>
            <a:fillRect/>
          </a:stretch>
        </p:blipFill>
        <p:spPr>
          <a:xfrm>
            <a:off x="2219960" y="2376170"/>
            <a:ext cx="2614295" cy="1913255"/>
          </a:xfrm>
          <a:prstGeom prst="rect">
            <a:avLst/>
          </a:prstGeom>
          <a:ln>
            <a:noFill/>
          </a:ln>
        </p:spPr>
      </p:pic>
      <p:pic>
        <p:nvPicPr>
          <p:cNvPr id="2" name="null.png" descr="descr"/>
          <p:cNvPicPr>
            <a:picLocks noChangeAspect="1"/>
          </p:cNvPicPr>
          <p:nvPr/>
        </p:nvPicPr>
        <p:blipFill>
          <a:blip r:embed="rId20" cstate="print"/>
          <a:stretch>
            <a:fillRect/>
          </a:stretch>
        </p:blipFill>
        <p:spPr>
          <a:xfrm>
            <a:off x="2108200" y="2472690"/>
            <a:ext cx="2614295" cy="1913255"/>
          </a:xfrm>
          <a:prstGeom prst="rect">
            <a:avLst/>
          </a:prstGeom>
        </p:spPr>
      </p:pic>
      <p:grpSp>
        <p:nvGrpSpPr>
          <p:cNvPr id="25" name="组合 24"/>
          <p:cNvGrpSpPr/>
          <p:nvPr/>
        </p:nvGrpSpPr>
        <p:grpSpPr>
          <a:xfrm>
            <a:off x="1043940" y="3200400"/>
            <a:ext cx="2270125" cy="434340"/>
            <a:chOff x="2861" y="2286"/>
            <a:chExt cx="3134" cy="600"/>
          </a:xfrm>
        </p:grpSpPr>
        <p:pic>
          <p:nvPicPr>
            <p:cNvPr id="3" name="null.png" descr="descr"/>
            <p:cNvPicPr>
              <a:picLocks noChangeAspect="1"/>
            </p:cNvPicPr>
            <p:nvPr/>
          </p:nvPicPr>
          <p:blipFill>
            <a:blip r:embed="rId21" cstate="print"/>
            <a:stretch>
              <a:fillRect/>
            </a:stretch>
          </p:blipFill>
          <p:spPr>
            <a:xfrm rot="2700000">
              <a:off x="4705" y="1127"/>
              <a:ext cx="14" cy="2332"/>
            </a:xfrm>
            <a:prstGeom prst="rect">
              <a:avLst/>
            </a:prstGeom>
          </p:spPr>
        </p:pic>
        <p:pic>
          <p:nvPicPr>
            <p:cNvPr id="4" name="null.png" descr="descr"/>
            <p:cNvPicPr>
              <a:picLocks noChangeAspect="1"/>
            </p:cNvPicPr>
            <p:nvPr/>
          </p:nvPicPr>
          <p:blipFill>
            <a:blip r:embed="rId22" cstate="print"/>
            <a:stretch>
              <a:fillRect/>
            </a:stretch>
          </p:blipFill>
          <p:spPr>
            <a:xfrm rot="2700000">
              <a:off x="4421" y="1312"/>
              <a:ext cx="14" cy="3135"/>
            </a:xfrm>
            <a:prstGeom prst="rect">
              <a:avLst/>
            </a:prstGeom>
          </p:spPr>
        </p:pic>
      </p:grpSp>
      <p:grpSp>
        <p:nvGrpSpPr>
          <p:cNvPr id="24" name="组合 23"/>
          <p:cNvGrpSpPr/>
          <p:nvPr/>
        </p:nvGrpSpPr>
        <p:grpSpPr>
          <a:xfrm>
            <a:off x="3216910" y="3169920"/>
            <a:ext cx="2085975" cy="962660"/>
            <a:chOff x="5066" y="4992"/>
            <a:chExt cx="3285" cy="1516"/>
          </a:xfrm>
        </p:grpSpPr>
        <p:sp>
          <p:nvSpPr>
            <p:cNvPr id="5" name="TextBox 4"/>
            <p:cNvSpPr txBox="1"/>
            <p:nvPr/>
          </p:nvSpPr>
          <p:spPr>
            <a:xfrm rot="21600000">
              <a:off x="5147" y="5928"/>
              <a:ext cx="3204" cy="581"/>
            </a:xfrm>
            <a:prstGeom prst="rect">
              <a:avLst/>
            </a:prstGeom>
            <a:solidFill>
              <a:schemeClr val="bg1"/>
            </a:solidFill>
            <a:ln>
              <a:solidFill>
                <a:schemeClr val="bg1"/>
              </a:solidFill>
            </a:ln>
          </p:spPr>
          <p:txBody>
            <a:bodyPr wrap="square" lIns="0" tIns="0" rIns="0" bIns="0" rtlCol="0">
              <a:spAutoFit/>
              <a:scene3d>
                <a:camera prst="orthographicFront">
                  <a:rot lat="0" lon="0" rev="0"/>
                </a:camera>
                <a:lightRig rig="threePt" dir="t"/>
              </a:scene3d>
            </a:bodyPr>
            <a:lstStyle/>
            <a:p>
              <a:pPr algn="l">
                <a:lnSpc>
                  <a:spcPct val="100000"/>
                </a:lnSpc>
              </a:pPr>
              <a:r>
                <a:rPr lang="en-US" altLang="zh-CN" sz="2400" i="0" spc="208" dirty="0">
                  <a:ln w="0">
                    <a:noFill/>
                  </a:ln>
                  <a:solidFill>
                    <a:srgbClr val="484848">
                      <a:alpha val="100000"/>
                    </a:srgbClr>
                  </a:solidFill>
                  <a:latin typeface="Arial" panose="020B0604020202020204" pitchFamily="34" charset="0"/>
                  <a:ea typeface="Microsoft YaHei" panose="020B0503020204020204" pitchFamily="34" charset="-122"/>
                  <a:cs typeface="Arial" panose="020B0604020202020204" pitchFamily="34" charset="0"/>
                </a:rPr>
                <a:t>CONTENTS</a:t>
              </a:r>
            </a:p>
          </p:txBody>
        </p:sp>
        <p:sp>
          <p:nvSpPr>
            <p:cNvPr id="8" name="TextBox 4"/>
            <p:cNvSpPr txBox="1"/>
            <p:nvPr/>
          </p:nvSpPr>
          <p:spPr>
            <a:xfrm rot="21600000">
              <a:off x="5066" y="4992"/>
              <a:ext cx="1847" cy="969"/>
            </a:xfrm>
            <a:prstGeom prst="rect">
              <a:avLst/>
            </a:prstGeom>
            <a:solidFill>
              <a:schemeClr val="bg1"/>
            </a:solidFill>
          </p:spPr>
          <p:txBody>
            <a:bodyPr wrap="square" lIns="0" tIns="0" rIns="0" bIns="0" rtlCol="0">
              <a:spAutoFit/>
              <a:scene3d>
                <a:camera prst="orthographicFront">
                  <a:rot lat="0" lon="0" rev="0"/>
                </a:camera>
                <a:lightRig rig="threePt" dir="t"/>
              </a:scene3d>
            </a:bodyPr>
            <a:lstStyle/>
            <a:p>
              <a:pPr algn="l">
                <a:lnSpc>
                  <a:spcPct val="100000"/>
                </a:lnSpc>
              </a:pPr>
              <a:r>
                <a:rPr lang="en-US" altLang="zh-CN" sz="4000" i="0" spc="208" dirty="0">
                  <a:ln w="0">
                    <a:noFill/>
                  </a:ln>
                  <a:solidFill>
                    <a:srgbClr val="000000">
                      <a:alpha val="100000"/>
                    </a:srgbClr>
                  </a:solidFill>
                  <a:latin typeface="SimHei" panose="02010609060101010101" pitchFamily="34" charset="-122"/>
                  <a:ea typeface="SimHei" panose="02010609060101010101" pitchFamily="34" charset="-122"/>
                </a:rPr>
                <a:t>目录</a:t>
              </a:r>
              <a:endParaRPr lang="zh-CN" altLang="en-US" sz="4000" i="0" spc="208" dirty="0">
                <a:ln w="0">
                  <a:noFill/>
                </a:ln>
                <a:latin typeface="SimHei" panose="02010609060101010101" pitchFamily="34" charset="-122"/>
                <a:ea typeface="SimHei" panose="02010609060101010101" pitchFamily="34" charset="-122"/>
              </a:endParaRPr>
            </a:p>
          </p:txBody>
        </p:sp>
      </p:grpSp>
      <p:grpSp>
        <p:nvGrpSpPr>
          <p:cNvPr id="27" name="组合 26"/>
          <p:cNvGrpSpPr/>
          <p:nvPr>
            <p:custDataLst>
              <p:tags r:id="rId1"/>
            </p:custDataLst>
          </p:nvPr>
        </p:nvGrpSpPr>
        <p:grpSpPr>
          <a:xfrm>
            <a:off x="5965190" y="1655445"/>
            <a:ext cx="4902835" cy="3679825"/>
            <a:chOff x="9394" y="2607"/>
            <a:chExt cx="7721" cy="5795"/>
          </a:xfrm>
        </p:grpSpPr>
        <p:grpSp>
          <p:nvGrpSpPr>
            <p:cNvPr id="7" name="组合 6"/>
            <p:cNvGrpSpPr/>
            <p:nvPr/>
          </p:nvGrpSpPr>
          <p:grpSpPr>
            <a:xfrm>
              <a:off x="9394" y="2607"/>
              <a:ext cx="1088" cy="1042"/>
              <a:chOff x="9394" y="2607"/>
              <a:chExt cx="1088" cy="1042"/>
            </a:xfrm>
          </p:grpSpPr>
          <p:sp>
            <p:nvSpPr>
              <p:cNvPr id="28" name="菱形 27"/>
              <p:cNvSpPr/>
              <p:nvPr>
                <p:custDataLst>
                  <p:tags r:id="rId15"/>
                </p:custDataLst>
              </p:nvPr>
            </p:nvSpPr>
            <p:spPr>
              <a:xfrm>
                <a:off x="9580" y="2673"/>
                <a:ext cx="903" cy="903"/>
              </a:xfrm>
              <a:prstGeom prst="diamond">
                <a:avLst/>
              </a:prstGeom>
              <a:noFill/>
              <a:ln w="9525">
                <a:solidFill>
                  <a:srgbClr val="484848"/>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null.png" descr="descr"/>
              <p:cNvPicPr>
                <a:picLocks noChangeAspect="1"/>
              </p:cNvPicPr>
              <p:nvPr>
                <p:custDataLst>
                  <p:tags r:id="rId16"/>
                </p:custDataLst>
              </p:nvPr>
            </p:nvPicPr>
            <p:blipFill>
              <a:blip r:embed="rId23" cstate="print"/>
              <a:stretch>
                <a:fillRect/>
              </a:stretch>
            </p:blipFill>
            <p:spPr>
              <a:xfrm rot="10800000">
                <a:off x="9394" y="2607"/>
                <a:ext cx="1042" cy="1042"/>
              </a:xfrm>
              <a:prstGeom prst="diamond">
                <a:avLst/>
              </a:prstGeom>
            </p:spPr>
          </p:pic>
          <p:sp>
            <p:nvSpPr>
              <p:cNvPr id="10" name="TextBox 4"/>
              <p:cNvSpPr txBox="1"/>
              <p:nvPr>
                <p:custDataLst>
                  <p:tags r:id="rId17"/>
                </p:custDataLst>
              </p:nvPr>
            </p:nvSpPr>
            <p:spPr>
              <a:xfrm rot="21600000">
                <a:off x="9657" y="2903"/>
                <a:ext cx="563" cy="484"/>
              </a:xfrm>
              <a:prstGeom prst="rect">
                <a:avLst/>
              </a:prstGeom>
              <a:noFill/>
            </p:spPr>
            <p:txBody>
              <a:bodyPr wrap="square" lIns="0" tIns="0" rIns="0" bIns="0" rtlCol="0">
                <a:spAutoFit/>
                <a:scene3d>
                  <a:camera prst="orthographicFront">
                    <a:rot lat="0" lon="0" rev="0"/>
                  </a:camera>
                  <a:lightRig rig="threePt" dir="t"/>
                </a:scene3d>
              </a:bodyPr>
              <a:lstStyle/>
              <a:p>
                <a:pPr algn="ctr">
                  <a:lnSpc>
                    <a:spcPct val="100000"/>
                  </a:lnSpc>
                </a:pPr>
                <a:r>
                  <a:rPr lang="en-US" altLang="zh-CN" sz="2000" i="0" spc="191" dirty="0">
                    <a:ln w="0">
                      <a:noFill/>
                    </a:ln>
                    <a:solidFill>
                      <a:srgbClr val="FFFFFF">
                        <a:alpha val="100000"/>
                      </a:srgbClr>
                    </a:solidFill>
                    <a:latin typeface="Arial" panose="020B0604020202020204" pitchFamily="34" charset="0"/>
                    <a:ea typeface="SimHei" panose="02010609060101010101" pitchFamily="34" charset="-122"/>
                    <a:cs typeface="Arial" panose="020B0604020202020204" pitchFamily="34" charset="0"/>
                  </a:rPr>
                  <a:t>01</a:t>
                </a:r>
              </a:p>
            </p:txBody>
          </p:sp>
        </p:grpSp>
        <p:grpSp>
          <p:nvGrpSpPr>
            <p:cNvPr id="12" name="组合 11"/>
            <p:cNvGrpSpPr/>
            <p:nvPr/>
          </p:nvGrpSpPr>
          <p:grpSpPr>
            <a:xfrm>
              <a:off x="9394" y="4087"/>
              <a:ext cx="1088" cy="1042"/>
              <a:chOff x="9394" y="4087"/>
              <a:chExt cx="1088" cy="1042"/>
            </a:xfrm>
          </p:grpSpPr>
          <p:sp>
            <p:nvSpPr>
              <p:cNvPr id="29" name="菱形 28"/>
              <p:cNvSpPr/>
              <p:nvPr>
                <p:custDataLst>
                  <p:tags r:id="rId12"/>
                </p:custDataLst>
              </p:nvPr>
            </p:nvSpPr>
            <p:spPr>
              <a:xfrm>
                <a:off x="9580" y="4153"/>
                <a:ext cx="903" cy="903"/>
              </a:xfrm>
              <a:prstGeom prst="diamond">
                <a:avLst/>
              </a:prstGeom>
              <a:noFill/>
              <a:ln w="9525">
                <a:solidFill>
                  <a:srgbClr val="484848"/>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null.png" descr="descr"/>
              <p:cNvPicPr>
                <a:picLocks noChangeAspect="1"/>
              </p:cNvPicPr>
              <p:nvPr>
                <p:custDataLst>
                  <p:tags r:id="rId13"/>
                </p:custDataLst>
              </p:nvPr>
            </p:nvPicPr>
            <p:blipFill>
              <a:blip r:embed="rId23" cstate="print"/>
              <a:stretch>
                <a:fillRect/>
              </a:stretch>
            </p:blipFill>
            <p:spPr>
              <a:xfrm>
                <a:off x="9394" y="4087"/>
                <a:ext cx="1042" cy="1042"/>
              </a:xfrm>
              <a:prstGeom prst="rect">
                <a:avLst/>
              </a:prstGeom>
            </p:spPr>
          </p:pic>
          <p:sp>
            <p:nvSpPr>
              <p:cNvPr id="14" name="TextBox 4"/>
              <p:cNvSpPr txBox="1"/>
              <p:nvPr>
                <p:custDataLst>
                  <p:tags r:id="rId14"/>
                </p:custDataLst>
              </p:nvPr>
            </p:nvSpPr>
            <p:spPr>
              <a:xfrm rot="21600000">
                <a:off x="9657" y="4383"/>
                <a:ext cx="563" cy="500"/>
              </a:xfrm>
              <a:prstGeom prst="rect">
                <a:avLst/>
              </a:prstGeom>
              <a:noFill/>
            </p:spPr>
            <p:txBody>
              <a:bodyPr wrap="square" lIns="0" tIns="0" rIns="0" bIns="0" rtlCol="0">
                <a:spAutoFit/>
                <a:scene3d>
                  <a:camera prst="orthographicFront">
                    <a:rot lat="0" lon="0" rev="0"/>
                  </a:camera>
                  <a:lightRig rig="threePt" dir="t"/>
                </a:scene3d>
              </a:bodyPr>
              <a:lstStyle/>
              <a:p>
                <a:pPr algn="ctr">
                  <a:lnSpc>
                    <a:spcPct val="100000"/>
                  </a:lnSpc>
                </a:pPr>
                <a:r>
                  <a:rPr lang="en-US" altLang="zh-CN" sz="2000" i="0" spc="191" dirty="0">
                    <a:ln w="0">
                      <a:noFill/>
                    </a:ln>
                    <a:solidFill>
                      <a:srgbClr val="FFFFFF">
                        <a:alpha val="100000"/>
                      </a:srgbClr>
                    </a:solidFill>
                    <a:latin typeface="Arial" panose="020B0604020202020204" pitchFamily="34" charset="0"/>
                    <a:ea typeface="SimHei" panose="02010609060101010101" pitchFamily="34" charset="-122"/>
                    <a:cs typeface="Arial" panose="020B0604020202020204" pitchFamily="34" charset="0"/>
                  </a:rPr>
                  <a:t>02</a:t>
                </a:r>
                <a:endParaRPr lang="zh-CN" altLang="en-US" sz="2065" i="0" spc="191" dirty="0">
                  <a:ln w="0">
                    <a:noFill/>
                  </a:ln>
                  <a:latin typeface="SimHei" panose="02010609060101010101" pitchFamily="34" charset="-122"/>
                  <a:ea typeface="SimHei" panose="02010609060101010101" pitchFamily="34" charset="-122"/>
                </a:endParaRPr>
              </a:p>
            </p:txBody>
          </p:sp>
        </p:grpSp>
        <p:grpSp>
          <p:nvGrpSpPr>
            <p:cNvPr id="16" name="组合 15"/>
            <p:cNvGrpSpPr/>
            <p:nvPr/>
          </p:nvGrpSpPr>
          <p:grpSpPr>
            <a:xfrm>
              <a:off x="9394" y="5682"/>
              <a:ext cx="1088" cy="1042"/>
              <a:chOff x="9394" y="5682"/>
              <a:chExt cx="1088" cy="1042"/>
            </a:xfrm>
          </p:grpSpPr>
          <p:sp>
            <p:nvSpPr>
              <p:cNvPr id="30" name="菱形 29"/>
              <p:cNvSpPr/>
              <p:nvPr>
                <p:custDataLst>
                  <p:tags r:id="rId9"/>
                </p:custDataLst>
              </p:nvPr>
            </p:nvSpPr>
            <p:spPr>
              <a:xfrm>
                <a:off x="9580" y="5749"/>
                <a:ext cx="903" cy="903"/>
              </a:xfrm>
              <a:prstGeom prst="diamond">
                <a:avLst/>
              </a:prstGeom>
              <a:noFill/>
              <a:ln w="9525">
                <a:solidFill>
                  <a:srgbClr val="484848"/>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null.png" descr="descr"/>
              <p:cNvPicPr>
                <a:picLocks noChangeAspect="1"/>
              </p:cNvPicPr>
              <p:nvPr>
                <p:custDataLst>
                  <p:tags r:id="rId10"/>
                </p:custDataLst>
              </p:nvPr>
            </p:nvPicPr>
            <p:blipFill>
              <a:blip r:embed="rId23" cstate="print"/>
              <a:stretch>
                <a:fillRect/>
              </a:stretch>
            </p:blipFill>
            <p:spPr>
              <a:xfrm>
                <a:off x="9394" y="5682"/>
                <a:ext cx="1042" cy="1042"/>
              </a:xfrm>
              <a:prstGeom prst="rect">
                <a:avLst/>
              </a:prstGeom>
            </p:spPr>
          </p:pic>
          <p:sp>
            <p:nvSpPr>
              <p:cNvPr id="18" name="TextBox 4"/>
              <p:cNvSpPr txBox="1"/>
              <p:nvPr>
                <p:custDataLst>
                  <p:tags r:id="rId11"/>
                </p:custDataLst>
              </p:nvPr>
            </p:nvSpPr>
            <p:spPr>
              <a:xfrm rot="21600000">
                <a:off x="9657" y="5978"/>
                <a:ext cx="563" cy="500"/>
              </a:xfrm>
              <a:prstGeom prst="rect">
                <a:avLst/>
              </a:prstGeom>
              <a:noFill/>
            </p:spPr>
            <p:txBody>
              <a:bodyPr wrap="square" lIns="0" tIns="0" rIns="0" bIns="0" rtlCol="0">
                <a:spAutoFit/>
                <a:scene3d>
                  <a:camera prst="orthographicFront">
                    <a:rot lat="0" lon="0" rev="0"/>
                  </a:camera>
                  <a:lightRig rig="threePt" dir="t"/>
                </a:scene3d>
              </a:bodyPr>
              <a:lstStyle/>
              <a:p>
                <a:pPr algn="ctr">
                  <a:lnSpc>
                    <a:spcPct val="100000"/>
                  </a:lnSpc>
                </a:pPr>
                <a:r>
                  <a:rPr lang="en-US" altLang="zh-CN" sz="2000" i="0" spc="191" dirty="0">
                    <a:ln w="0">
                      <a:noFill/>
                    </a:ln>
                    <a:solidFill>
                      <a:srgbClr val="FFFFFF">
                        <a:alpha val="100000"/>
                      </a:srgbClr>
                    </a:solidFill>
                    <a:latin typeface="Arial" panose="020B0604020202020204" pitchFamily="34" charset="0"/>
                    <a:ea typeface="SimHei" panose="02010609060101010101" pitchFamily="34" charset="-122"/>
                    <a:cs typeface="Arial" panose="020B0604020202020204" pitchFamily="34" charset="0"/>
                  </a:rPr>
                  <a:t>03</a:t>
                </a:r>
                <a:endParaRPr lang="zh-CN" altLang="en-US" sz="2065" i="0" spc="191" dirty="0">
                  <a:ln w="0">
                    <a:noFill/>
                  </a:ln>
                  <a:latin typeface="SimHei" panose="02010609060101010101" pitchFamily="34" charset="-122"/>
                  <a:ea typeface="SimHei" panose="02010609060101010101" pitchFamily="34" charset="-122"/>
                </a:endParaRPr>
              </a:p>
            </p:txBody>
          </p:sp>
        </p:grpSp>
        <p:grpSp>
          <p:nvGrpSpPr>
            <p:cNvPr id="20" name="组合 19"/>
            <p:cNvGrpSpPr/>
            <p:nvPr/>
          </p:nvGrpSpPr>
          <p:grpSpPr>
            <a:xfrm>
              <a:off x="9394" y="7360"/>
              <a:ext cx="1088" cy="1042"/>
              <a:chOff x="9394" y="7360"/>
              <a:chExt cx="1088" cy="1042"/>
            </a:xfrm>
          </p:grpSpPr>
          <p:sp>
            <p:nvSpPr>
              <p:cNvPr id="31" name="菱形 30"/>
              <p:cNvSpPr/>
              <p:nvPr>
                <p:custDataLst>
                  <p:tags r:id="rId6"/>
                </p:custDataLst>
              </p:nvPr>
            </p:nvSpPr>
            <p:spPr>
              <a:xfrm>
                <a:off x="9580" y="7429"/>
                <a:ext cx="903" cy="903"/>
              </a:xfrm>
              <a:prstGeom prst="diamond">
                <a:avLst/>
              </a:prstGeom>
              <a:noFill/>
              <a:ln w="9525">
                <a:solidFill>
                  <a:srgbClr val="484848"/>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9394" y="7360"/>
                <a:ext cx="1042" cy="1042"/>
                <a:chOff x="9394" y="7360"/>
                <a:chExt cx="1042" cy="1042"/>
              </a:xfrm>
            </p:grpSpPr>
            <p:pic>
              <p:nvPicPr>
                <p:cNvPr id="21" name="null.png" descr="descr"/>
                <p:cNvPicPr>
                  <a:picLocks noChangeAspect="1"/>
                </p:cNvPicPr>
                <p:nvPr>
                  <p:custDataLst>
                    <p:tags r:id="rId7"/>
                  </p:custDataLst>
                </p:nvPr>
              </p:nvPicPr>
              <p:blipFill>
                <a:blip r:embed="rId23" cstate="print"/>
                <a:stretch>
                  <a:fillRect/>
                </a:stretch>
              </p:blipFill>
              <p:spPr>
                <a:xfrm>
                  <a:off x="9394" y="7360"/>
                  <a:ext cx="1042" cy="1042"/>
                </a:xfrm>
                <a:prstGeom prst="rect">
                  <a:avLst/>
                </a:prstGeom>
              </p:spPr>
            </p:pic>
            <p:sp>
              <p:nvSpPr>
                <p:cNvPr id="22" name="TextBox 4"/>
                <p:cNvSpPr txBox="1"/>
                <p:nvPr>
                  <p:custDataLst>
                    <p:tags r:id="rId8"/>
                  </p:custDataLst>
                </p:nvPr>
              </p:nvSpPr>
              <p:spPr>
                <a:xfrm rot="21600000">
                  <a:off x="9657" y="7656"/>
                  <a:ext cx="563" cy="500"/>
                </a:xfrm>
                <a:prstGeom prst="rect">
                  <a:avLst/>
                </a:prstGeom>
                <a:noFill/>
              </p:spPr>
              <p:txBody>
                <a:bodyPr wrap="square" lIns="0" tIns="0" rIns="0" bIns="0" rtlCol="0">
                  <a:spAutoFit/>
                  <a:scene3d>
                    <a:camera prst="orthographicFront">
                      <a:rot lat="0" lon="0" rev="0"/>
                    </a:camera>
                    <a:lightRig rig="threePt" dir="t"/>
                  </a:scene3d>
                </a:bodyPr>
                <a:lstStyle/>
                <a:p>
                  <a:pPr algn="ctr">
                    <a:lnSpc>
                      <a:spcPct val="100000"/>
                    </a:lnSpc>
                  </a:pPr>
                  <a:r>
                    <a:rPr lang="en-US" altLang="zh-CN" sz="2000" i="0" spc="191" dirty="0">
                      <a:ln w="0">
                        <a:noFill/>
                      </a:ln>
                      <a:solidFill>
                        <a:srgbClr val="FFFFFF">
                          <a:alpha val="100000"/>
                        </a:srgbClr>
                      </a:solidFill>
                      <a:latin typeface="Arial" panose="020B0604020202020204" pitchFamily="34" charset="0"/>
                      <a:ea typeface="SimHei" panose="02010609060101010101" pitchFamily="34" charset="-122"/>
                      <a:cs typeface="Arial" panose="020B0604020202020204" pitchFamily="34" charset="0"/>
                    </a:rPr>
                    <a:t>04</a:t>
                  </a:r>
                  <a:endParaRPr lang="zh-CN" altLang="en-US" sz="2065" i="0" spc="191" dirty="0">
                    <a:ln w="0">
                      <a:noFill/>
                    </a:ln>
                    <a:latin typeface="SimHei" panose="02010609060101010101" pitchFamily="34" charset="-122"/>
                    <a:ea typeface="SimHei" panose="02010609060101010101" pitchFamily="34" charset="-122"/>
                  </a:endParaRPr>
                </a:p>
              </p:txBody>
            </p:sp>
          </p:grpSp>
        </p:grpSp>
        <p:grpSp>
          <p:nvGrpSpPr>
            <p:cNvPr id="26" name="组合 25"/>
            <p:cNvGrpSpPr/>
            <p:nvPr/>
          </p:nvGrpSpPr>
          <p:grpSpPr>
            <a:xfrm>
              <a:off x="10925" y="2813"/>
              <a:ext cx="6190" cy="5383"/>
              <a:chOff x="10730" y="2813"/>
              <a:chExt cx="6190" cy="5383"/>
            </a:xfrm>
          </p:grpSpPr>
          <p:sp>
            <p:nvSpPr>
              <p:cNvPr id="11" name="TextBox 4"/>
              <p:cNvSpPr txBox="1"/>
              <p:nvPr>
                <p:custDataLst>
                  <p:tags r:id="rId2"/>
                </p:custDataLst>
              </p:nvPr>
            </p:nvSpPr>
            <p:spPr>
              <a:xfrm rot="21600000">
                <a:off x="10730" y="2813"/>
                <a:ext cx="4400" cy="630"/>
              </a:xfrm>
              <a:prstGeom prst="rect">
                <a:avLst/>
              </a:prstGeom>
              <a:noFill/>
            </p:spPr>
            <p:txBody>
              <a:bodyPr wrap="square" lIns="0" tIns="0" rIns="0" bIns="0" rtlCol="0">
                <a:spAutoFit/>
                <a:scene3d>
                  <a:camera prst="orthographicFront">
                    <a:rot lat="0" lon="0" rev="0"/>
                  </a:camera>
                  <a:lightRig rig="threePt" dir="t"/>
                </a:scene3d>
              </a:bodyPr>
              <a:lstStyle/>
              <a:p>
                <a:pPr algn="l">
                  <a:lnSpc>
                    <a:spcPct val="100000"/>
                  </a:lnSpc>
                </a:pPr>
                <a:r>
                  <a:rPr lang="zh-CN" altLang="en-US" sz="2600" i="0" spc="191" dirty="0">
                    <a:ln w="0">
                      <a:noFill/>
                    </a:ln>
                    <a:solidFill>
                      <a:srgbClr val="484848">
                        <a:alpha val="100000"/>
                      </a:srgbClr>
                    </a:solidFill>
                    <a:latin typeface="SimHei" panose="02010609060101010101" pitchFamily="34" charset="-122"/>
                    <a:ea typeface="SimHei" panose="02010609060101010101" pitchFamily="34" charset="-122"/>
                  </a:rPr>
                  <a:t>主要工作</a:t>
                </a:r>
                <a:endParaRPr lang="en-US" altLang="zh-CN" sz="2600" i="0" spc="191" dirty="0">
                  <a:ln w="0">
                    <a:noFill/>
                  </a:ln>
                  <a:solidFill>
                    <a:srgbClr val="484848">
                      <a:alpha val="100000"/>
                    </a:srgbClr>
                  </a:solidFill>
                  <a:latin typeface="SimHei" panose="02010609060101010101" pitchFamily="34" charset="-122"/>
                  <a:ea typeface="SimHei" panose="02010609060101010101" pitchFamily="34" charset="-122"/>
                </a:endParaRPr>
              </a:p>
            </p:txBody>
          </p:sp>
          <p:sp>
            <p:nvSpPr>
              <p:cNvPr id="15" name="TextBox 4"/>
              <p:cNvSpPr txBox="1"/>
              <p:nvPr>
                <p:custDataLst>
                  <p:tags r:id="rId3"/>
                </p:custDataLst>
              </p:nvPr>
            </p:nvSpPr>
            <p:spPr>
              <a:xfrm rot="21600000">
                <a:off x="10730" y="4293"/>
                <a:ext cx="5979" cy="630"/>
              </a:xfrm>
              <a:prstGeom prst="rect">
                <a:avLst/>
              </a:prstGeom>
              <a:noFill/>
            </p:spPr>
            <p:txBody>
              <a:bodyPr wrap="square" lIns="0" tIns="0" rIns="0" bIns="0" rtlCol="0">
                <a:spAutoFit/>
                <a:scene3d>
                  <a:camera prst="orthographicFront">
                    <a:rot lat="0" lon="0" rev="0"/>
                  </a:camera>
                  <a:lightRig rig="threePt" dir="t"/>
                </a:scene3d>
              </a:bodyPr>
              <a:lstStyle/>
              <a:p>
                <a:pPr algn="l">
                  <a:lnSpc>
                    <a:spcPct val="100000"/>
                  </a:lnSpc>
                </a:pPr>
                <a:r>
                  <a:rPr lang="zh-CN" altLang="en-US" sz="2600" i="0" spc="191" dirty="0">
                    <a:ln w="0">
                      <a:noFill/>
                    </a:ln>
                    <a:solidFill>
                      <a:srgbClr val="484848">
                        <a:alpha val="100000"/>
                      </a:srgbClr>
                    </a:solidFill>
                    <a:latin typeface="SimHei" panose="02010609060101010101" pitchFamily="34" charset="-122"/>
                    <a:ea typeface="SimHei" panose="02010609060101010101" pitchFamily="34" charset="-122"/>
                  </a:rPr>
                  <a:t>创新点</a:t>
                </a:r>
              </a:p>
            </p:txBody>
          </p:sp>
          <p:sp>
            <p:nvSpPr>
              <p:cNvPr id="19" name="TextBox 4"/>
              <p:cNvSpPr txBox="1"/>
              <p:nvPr>
                <p:custDataLst>
                  <p:tags r:id="rId4"/>
                </p:custDataLst>
              </p:nvPr>
            </p:nvSpPr>
            <p:spPr>
              <a:xfrm rot="21600000">
                <a:off x="10730" y="5888"/>
                <a:ext cx="6190" cy="630"/>
              </a:xfrm>
              <a:prstGeom prst="rect">
                <a:avLst/>
              </a:prstGeom>
              <a:noFill/>
            </p:spPr>
            <p:txBody>
              <a:bodyPr wrap="square" lIns="0" tIns="0" rIns="0" bIns="0" rtlCol="0">
                <a:spAutoFit/>
                <a:scene3d>
                  <a:camera prst="orthographicFront">
                    <a:rot lat="0" lon="0" rev="0"/>
                  </a:camera>
                  <a:lightRig rig="threePt" dir="t"/>
                </a:scene3d>
              </a:bodyPr>
              <a:lstStyle/>
              <a:p>
                <a:pPr algn="l">
                  <a:lnSpc>
                    <a:spcPct val="100000"/>
                  </a:lnSpc>
                </a:pPr>
                <a:r>
                  <a:rPr lang="zh-CN" altLang="en-US" sz="2600" i="0" spc="191" dirty="0">
                    <a:ln w="0">
                      <a:noFill/>
                    </a:ln>
                    <a:solidFill>
                      <a:srgbClr val="484848">
                        <a:alpha val="100000"/>
                      </a:srgbClr>
                    </a:solidFill>
                    <a:latin typeface="SimHei" panose="02010609060101010101" pitchFamily="34" charset="-122"/>
                    <a:ea typeface="SimHei" panose="02010609060101010101" pitchFamily="34" charset="-122"/>
                  </a:rPr>
                  <a:t>结果</a:t>
                </a:r>
              </a:p>
            </p:txBody>
          </p:sp>
          <p:sp>
            <p:nvSpPr>
              <p:cNvPr id="23" name="TextBox 4"/>
              <p:cNvSpPr txBox="1"/>
              <p:nvPr>
                <p:custDataLst>
                  <p:tags r:id="rId5"/>
                </p:custDataLst>
              </p:nvPr>
            </p:nvSpPr>
            <p:spPr>
              <a:xfrm rot="21600000">
                <a:off x="10730" y="7566"/>
                <a:ext cx="5703" cy="630"/>
              </a:xfrm>
              <a:prstGeom prst="rect">
                <a:avLst/>
              </a:prstGeom>
              <a:noFill/>
            </p:spPr>
            <p:txBody>
              <a:bodyPr wrap="square" lIns="0" tIns="0" rIns="0" bIns="0" rtlCol="0">
                <a:spAutoFit/>
                <a:scene3d>
                  <a:camera prst="orthographicFront">
                    <a:rot lat="0" lon="0" rev="0"/>
                  </a:camera>
                  <a:lightRig rig="threePt" dir="t"/>
                </a:scene3d>
              </a:bodyPr>
              <a:lstStyle/>
              <a:p>
                <a:pPr algn="l">
                  <a:lnSpc>
                    <a:spcPct val="100000"/>
                  </a:lnSpc>
                </a:pPr>
                <a:r>
                  <a:rPr lang="zh-CN" altLang="en-US" sz="2600" i="0" spc="191" dirty="0">
                    <a:ln w="0">
                      <a:noFill/>
                    </a:ln>
                    <a:solidFill>
                      <a:srgbClr val="484848">
                        <a:alpha val="100000"/>
                      </a:srgbClr>
                    </a:solidFill>
                    <a:latin typeface="SimHei" panose="02010609060101010101" pitchFamily="34" charset="-122"/>
                    <a:ea typeface="SimHei" panose="02010609060101010101" pitchFamily="34" charset="-122"/>
                  </a:rPr>
                  <a:t>结论</a:t>
                </a:r>
              </a:p>
            </p:txBody>
          </p:sp>
        </p:grpSp>
      </p:grpSp>
      <p:pic>
        <p:nvPicPr>
          <p:cNvPr id="33" name="图片 32" descr="+»¦¦+nLOGO +=¦¦ ¦ß¦µ"/>
          <p:cNvPicPr>
            <a:picLocks noChangeAspect="1"/>
          </p:cNvPicPr>
          <p:nvPr/>
        </p:nvPicPr>
        <p:blipFill>
          <a:blip r:embed="rId24"/>
          <a:stretch>
            <a:fillRect/>
          </a:stretch>
        </p:blipFill>
        <p:spPr>
          <a:xfrm>
            <a:off x="0" y="0"/>
            <a:ext cx="1530350" cy="6769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1000"/>
                                        <p:tgtEl>
                                          <p:spTgt spid="27"/>
                                        </p:tgtEl>
                                      </p:cBhvr>
                                    </p:animEffect>
                                    <p:anim calcmode="lin" valueType="num">
                                      <p:cBhvr>
                                        <p:cTn id="14" dur="1000" fill="hold"/>
                                        <p:tgtEl>
                                          <p:spTgt spid="27"/>
                                        </p:tgtEl>
                                        <p:attrNameLst>
                                          <p:attrName>ppt_x</p:attrName>
                                        </p:attrNameLst>
                                      </p:cBhvr>
                                      <p:tavLst>
                                        <p:tav tm="0">
                                          <p:val>
                                            <p:strVal val="#ppt_x"/>
                                          </p:val>
                                        </p:tav>
                                        <p:tav tm="100000">
                                          <p:val>
                                            <p:strVal val="#ppt_x"/>
                                          </p:val>
                                        </p:tav>
                                      </p:tavLst>
                                    </p:anim>
                                    <p:anim calcmode="lin" valueType="num">
                                      <p:cBhvr>
                                        <p:cTn id="15"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3079115" y="2367280"/>
            <a:ext cx="2462530" cy="1859915"/>
            <a:chOff x="5050" y="3209"/>
            <a:chExt cx="2444" cy="1846"/>
          </a:xfrm>
        </p:grpSpPr>
        <p:pic>
          <p:nvPicPr>
            <p:cNvPr id="24" name="null.png" descr="descr"/>
            <p:cNvPicPr>
              <a:picLocks noChangeAspect="1"/>
            </p:cNvPicPr>
            <p:nvPr/>
          </p:nvPicPr>
          <p:blipFill>
            <a:blip r:embed="rId3" cstate="print"/>
            <a:stretch>
              <a:fillRect/>
            </a:stretch>
          </p:blipFill>
          <p:spPr>
            <a:xfrm>
              <a:off x="5208" y="3381"/>
              <a:ext cx="2287" cy="1674"/>
            </a:xfrm>
            <a:prstGeom prst="rect">
              <a:avLst/>
            </a:prstGeom>
            <a:ln>
              <a:noFill/>
            </a:ln>
          </p:spPr>
        </p:pic>
        <p:pic>
          <p:nvPicPr>
            <p:cNvPr id="37" name="null.png" descr="descr"/>
            <p:cNvPicPr>
              <a:picLocks noChangeAspect="1"/>
            </p:cNvPicPr>
            <p:nvPr/>
          </p:nvPicPr>
          <p:blipFill>
            <a:blip r:embed="rId3" cstate="print"/>
            <a:stretch>
              <a:fillRect/>
            </a:stretch>
          </p:blipFill>
          <p:spPr>
            <a:xfrm>
              <a:off x="5050" y="3209"/>
              <a:ext cx="2287" cy="1674"/>
            </a:xfrm>
            <a:prstGeom prst="rect">
              <a:avLst/>
            </a:prstGeom>
            <a:ln>
              <a:noFill/>
            </a:ln>
          </p:spPr>
        </p:pic>
      </p:grpSp>
      <p:grpSp>
        <p:nvGrpSpPr>
          <p:cNvPr id="21" name="组合 20"/>
          <p:cNvGrpSpPr/>
          <p:nvPr/>
        </p:nvGrpSpPr>
        <p:grpSpPr>
          <a:xfrm>
            <a:off x="1495425" y="2678430"/>
            <a:ext cx="3157855" cy="604520"/>
            <a:chOff x="2861" y="2286"/>
            <a:chExt cx="3134" cy="600"/>
          </a:xfrm>
        </p:grpSpPr>
        <p:pic>
          <p:nvPicPr>
            <p:cNvPr id="22" name="null.png" descr="descr"/>
            <p:cNvPicPr>
              <a:picLocks noChangeAspect="1"/>
            </p:cNvPicPr>
            <p:nvPr/>
          </p:nvPicPr>
          <p:blipFill>
            <a:blip r:embed="rId4" cstate="print"/>
            <a:stretch>
              <a:fillRect/>
            </a:stretch>
          </p:blipFill>
          <p:spPr>
            <a:xfrm rot="2700000">
              <a:off x="4705" y="1127"/>
              <a:ext cx="14" cy="2332"/>
            </a:xfrm>
            <a:prstGeom prst="rect">
              <a:avLst/>
            </a:prstGeom>
          </p:spPr>
        </p:pic>
        <p:pic>
          <p:nvPicPr>
            <p:cNvPr id="23" name="null.png" descr="descr"/>
            <p:cNvPicPr>
              <a:picLocks noChangeAspect="1"/>
            </p:cNvPicPr>
            <p:nvPr/>
          </p:nvPicPr>
          <p:blipFill>
            <a:blip r:embed="rId5" cstate="print"/>
            <a:stretch>
              <a:fillRect/>
            </a:stretch>
          </p:blipFill>
          <p:spPr>
            <a:xfrm rot="2700000">
              <a:off x="4421" y="1312"/>
              <a:ext cx="14" cy="3135"/>
            </a:xfrm>
            <a:prstGeom prst="rect">
              <a:avLst/>
            </a:prstGeom>
          </p:spPr>
        </p:pic>
      </p:grpSp>
      <p:grpSp>
        <p:nvGrpSpPr>
          <p:cNvPr id="3" name="组合 2"/>
          <p:cNvGrpSpPr/>
          <p:nvPr/>
        </p:nvGrpSpPr>
        <p:grpSpPr>
          <a:xfrm>
            <a:off x="4110990" y="2898140"/>
            <a:ext cx="6394450" cy="833755"/>
            <a:chOff x="6474" y="4564"/>
            <a:chExt cx="10070" cy="1313"/>
          </a:xfrm>
        </p:grpSpPr>
        <p:grpSp>
          <p:nvGrpSpPr>
            <p:cNvPr id="2" name="组合 1"/>
            <p:cNvGrpSpPr/>
            <p:nvPr/>
          </p:nvGrpSpPr>
          <p:grpSpPr>
            <a:xfrm>
              <a:off x="9691" y="4595"/>
              <a:ext cx="6853" cy="1282"/>
              <a:chOff x="9691" y="4595"/>
              <a:chExt cx="6853" cy="1282"/>
            </a:xfrm>
          </p:grpSpPr>
          <p:sp>
            <p:nvSpPr>
              <p:cNvPr id="12" name="TextBox 4"/>
              <p:cNvSpPr txBox="1"/>
              <p:nvPr/>
            </p:nvSpPr>
            <p:spPr>
              <a:xfrm>
                <a:off x="9691" y="5102"/>
                <a:ext cx="6716" cy="775"/>
              </a:xfrm>
              <a:prstGeom prst="rect">
                <a:avLst/>
              </a:prstGeom>
              <a:solidFill>
                <a:schemeClr val="bg1"/>
              </a:solidFill>
            </p:spPr>
            <p:txBody>
              <a:bodyPr wrap="square" lIns="0" tIns="0" rIns="0" bIns="0" rtlCol="0">
                <a:spAutoFit/>
                <a:scene3d>
                  <a:camera prst="orthographicFront">
                    <a:rot lat="0" lon="0" rev="0"/>
                  </a:camera>
                  <a:lightRig rig="threePt" dir="t"/>
                </a:scene3d>
              </a:bodyPr>
              <a:lstStyle/>
              <a:p>
                <a:pPr algn="l">
                  <a:lnSpc>
                    <a:spcPct val="100000"/>
                  </a:lnSpc>
                </a:pPr>
                <a:r>
                  <a:rPr lang="zh-CN" altLang="en-US" sz="3200" i="0" spc="191" dirty="0">
                    <a:ln w="0">
                      <a:noFill/>
                    </a:ln>
                    <a:solidFill>
                      <a:schemeClr val="tx1">
                        <a:alpha val="100000"/>
                      </a:schemeClr>
                    </a:solidFill>
                    <a:latin typeface="SimHei" panose="02010609060101010101" pitchFamily="34" charset="-122"/>
                    <a:ea typeface="SimHei" panose="02010609060101010101" pitchFamily="34" charset="-122"/>
                  </a:rPr>
                  <a:t>主要工作</a:t>
                </a:r>
              </a:p>
            </p:txBody>
          </p:sp>
          <p:sp>
            <p:nvSpPr>
              <p:cNvPr id="16" name="TextBox 4"/>
              <p:cNvSpPr txBox="1"/>
              <p:nvPr/>
            </p:nvSpPr>
            <p:spPr>
              <a:xfrm>
                <a:off x="9691" y="4595"/>
                <a:ext cx="6853" cy="242"/>
              </a:xfrm>
              <a:prstGeom prst="rect">
                <a:avLst/>
              </a:prstGeom>
              <a:solidFill>
                <a:schemeClr val="bg1"/>
              </a:solidFill>
            </p:spPr>
            <p:txBody>
              <a:bodyPr wrap="square" lIns="0" tIns="0" rIns="0" bIns="0" rtlCol="0">
                <a:spAutoFit/>
                <a:scene3d>
                  <a:camera prst="orthographicFront">
                    <a:rot lat="0" lon="0" rev="0"/>
                  </a:camera>
                  <a:lightRig rig="threePt" dir="t"/>
                </a:scene3d>
              </a:bodyPr>
              <a:lstStyle/>
              <a:p>
                <a:pPr algn="l">
                  <a:lnSpc>
                    <a:spcPct val="100000"/>
                  </a:lnSpc>
                </a:pPr>
                <a:r>
                  <a:rPr lang="en-US" altLang="zh-CN" sz="1000" b="1" i="0" spc="0" dirty="0">
                    <a:ln w="0">
                      <a:noFill/>
                    </a:ln>
                    <a:solidFill>
                      <a:srgbClr val="484848">
                        <a:alpha val="100000"/>
                      </a:srgbClr>
                    </a:solidFill>
                    <a:latin typeface="Arial" panose="020B0604020202020204" pitchFamily="34" charset="0"/>
                    <a:ea typeface="Arial Unicode MS" panose="020B0604020202020204" charset="-122"/>
                    <a:cs typeface="Arial" panose="020B0604020202020204" pitchFamily="34" charset="0"/>
                  </a:rPr>
                  <a:t>MAIN TASKS</a:t>
                </a:r>
                <a:endParaRPr lang="en-US" altLang="zh-CN" sz="1400" b="1" i="0" spc="0" dirty="0">
                  <a:ln w="0">
                    <a:noFill/>
                  </a:ln>
                  <a:solidFill>
                    <a:srgbClr val="484848">
                      <a:alpha val="100000"/>
                    </a:srgbClr>
                  </a:solidFill>
                  <a:latin typeface="Arial" panose="020B0604020202020204" pitchFamily="34" charset="0"/>
                  <a:ea typeface="Arial Unicode MS" panose="020B0604020202020204" charset="-122"/>
                  <a:cs typeface="Arial" panose="020B0604020202020204" pitchFamily="34" charset="0"/>
                </a:endParaRPr>
              </a:p>
            </p:txBody>
          </p:sp>
        </p:grpSp>
        <p:sp>
          <p:nvSpPr>
            <p:cNvPr id="5" name="TextBox 4"/>
            <p:cNvSpPr txBox="1"/>
            <p:nvPr/>
          </p:nvSpPr>
          <p:spPr>
            <a:xfrm>
              <a:off x="6474" y="4564"/>
              <a:ext cx="1809" cy="1308"/>
            </a:xfrm>
            <a:prstGeom prst="rect">
              <a:avLst/>
            </a:prstGeom>
            <a:noFill/>
          </p:spPr>
          <p:txBody>
            <a:bodyPr wrap="square" lIns="0" tIns="0" rIns="0" bIns="0" rtlCol="0">
              <a:spAutoFit/>
              <a:scene3d>
                <a:camera prst="orthographicFront">
                  <a:rot lat="0" lon="0" rev="0"/>
                </a:camera>
                <a:lightRig rig="threePt" dir="t"/>
              </a:scene3d>
            </a:bodyPr>
            <a:lstStyle/>
            <a:p>
              <a:pPr algn="ctr">
                <a:lnSpc>
                  <a:spcPct val="100000"/>
                </a:lnSpc>
              </a:pPr>
              <a:r>
                <a:rPr lang="en-US" altLang="zh-CN" sz="5400" b="1" i="0" spc="382" dirty="0">
                  <a:ln w="0">
                    <a:noFill/>
                  </a:ln>
                  <a:solidFill>
                    <a:srgbClr val="484848">
                      <a:alpha val="100000"/>
                    </a:srgbClr>
                  </a:solidFill>
                  <a:latin typeface="Arial" panose="020B0604020202020204" pitchFamily="34" charset="0"/>
                  <a:ea typeface="SimHei" panose="02010609060101010101" pitchFamily="34" charset="-122"/>
                  <a:cs typeface="Arial" panose="020B0604020202020204" pitchFamily="34" charset="0"/>
                </a:rPr>
                <a:t>01</a:t>
              </a:r>
            </a:p>
          </p:txBody>
        </p:sp>
      </p:grpSp>
      <p:pic>
        <p:nvPicPr>
          <p:cNvPr id="33" name="图片 32" descr="+»¦¦+nLOGO +=¦¦ ¦ß¦µ"/>
          <p:cNvPicPr>
            <a:picLocks noChangeAspect="1"/>
          </p:cNvPicPr>
          <p:nvPr/>
        </p:nvPicPr>
        <p:blipFill>
          <a:blip r:embed="rId6"/>
          <a:stretch>
            <a:fillRect/>
          </a:stretch>
        </p:blipFill>
        <p:spPr>
          <a:xfrm>
            <a:off x="0" y="0"/>
            <a:ext cx="1530350" cy="6769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4"/>
          <p:cNvSpPr txBox="1"/>
          <p:nvPr/>
        </p:nvSpPr>
        <p:spPr>
          <a:xfrm rot="21600000">
            <a:off x="882015" y="579578"/>
            <a:ext cx="2164080" cy="430887"/>
          </a:xfrm>
          <a:prstGeom prst="rect">
            <a:avLst/>
          </a:prstGeom>
          <a:noFill/>
        </p:spPr>
        <p:txBody>
          <a:bodyPr wrap="square" lIns="0" tIns="0" rIns="0" bIns="0" rtlCol="0">
            <a:spAutoFit/>
            <a:scene3d>
              <a:camera prst="orthographicFront">
                <a:rot lat="0" lon="0" rev="0"/>
              </a:camera>
              <a:lightRig rig="threePt" dir="t"/>
            </a:scene3d>
          </a:bodyPr>
          <a:lstStyle/>
          <a:p>
            <a:pPr algn="l">
              <a:lnSpc>
                <a:spcPct val="100000"/>
              </a:lnSpc>
            </a:pPr>
            <a:r>
              <a:rPr lang="zh-CN" altLang="en-US" sz="2800" b="1" i="0" spc="191" dirty="0">
                <a:ln w="0">
                  <a:noFill/>
                </a:ln>
                <a:solidFill>
                  <a:srgbClr val="484848">
                    <a:alpha val="100000"/>
                  </a:srgbClr>
                </a:solidFill>
                <a:latin typeface="SimHei" panose="02010609060101010101" pitchFamily="34" charset="-122"/>
                <a:ea typeface="SimHei" panose="02010609060101010101" pitchFamily="34" charset="-122"/>
              </a:rPr>
              <a:t>硬件组装</a:t>
            </a:r>
          </a:p>
        </p:txBody>
      </p:sp>
      <p:grpSp>
        <p:nvGrpSpPr>
          <p:cNvPr id="44" name="组合 43"/>
          <p:cNvGrpSpPr/>
          <p:nvPr/>
        </p:nvGrpSpPr>
        <p:grpSpPr>
          <a:xfrm>
            <a:off x="300990" y="746125"/>
            <a:ext cx="1866900" cy="254000"/>
            <a:chOff x="2656" y="1860"/>
            <a:chExt cx="2940" cy="400"/>
          </a:xfrm>
        </p:grpSpPr>
        <p:grpSp>
          <p:nvGrpSpPr>
            <p:cNvPr id="27" name="组合 26"/>
            <p:cNvGrpSpPr/>
            <p:nvPr/>
          </p:nvGrpSpPr>
          <p:grpSpPr>
            <a:xfrm>
              <a:off x="2656" y="1860"/>
              <a:ext cx="605" cy="221"/>
              <a:chOff x="3488" y="2286"/>
              <a:chExt cx="2390" cy="292"/>
            </a:xfrm>
          </p:grpSpPr>
          <p:pic>
            <p:nvPicPr>
              <p:cNvPr id="28" name="null.png" descr="descr"/>
              <p:cNvPicPr>
                <a:picLocks noChangeAspect="1"/>
              </p:cNvPicPr>
              <p:nvPr/>
            </p:nvPicPr>
            <p:blipFill>
              <a:blip r:embed="rId3" cstate="print"/>
              <a:stretch>
                <a:fillRect/>
              </a:stretch>
            </p:blipFill>
            <p:spPr>
              <a:xfrm rot="2700000">
                <a:off x="4705" y="1127"/>
                <a:ext cx="14" cy="2332"/>
              </a:xfrm>
              <a:prstGeom prst="rect">
                <a:avLst/>
              </a:prstGeom>
            </p:spPr>
          </p:pic>
          <p:pic>
            <p:nvPicPr>
              <p:cNvPr id="29" name="null.png" descr="descr"/>
              <p:cNvPicPr>
                <a:picLocks noChangeAspect="1"/>
              </p:cNvPicPr>
              <p:nvPr/>
            </p:nvPicPr>
            <p:blipFill>
              <a:blip r:embed="rId4" cstate="print"/>
              <a:stretch>
                <a:fillRect/>
              </a:stretch>
            </p:blipFill>
            <p:spPr>
              <a:xfrm rot="2700000">
                <a:off x="4491" y="1566"/>
                <a:ext cx="9" cy="2015"/>
              </a:xfrm>
              <a:prstGeom prst="rect">
                <a:avLst/>
              </a:prstGeom>
            </p:spPr>
          </p:pic>
        </p:grpSp>
        <p:sp>
          <p:nvSpPr>
            <p:cNvPr id="30" name="等腰三角形 29"/>
            <p:cNvSpPr/>
            <p:nvPr/>
          </p:nvSpPr>
          <p:spPr>
            <a:xfrm>
              <a:off x="2876" y="1901"/>
              <a:ext cx="650" cy="359"/>
            </a:xfrm>
            <a:prstGeom prst="triangle">
              <a:avLst/>
            </a:prstGeom>
            <a:solidFill>
              <a:srgbClr val="484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p:cNvCxnSpPr>
              <a:stCxn id="30" idx="2"/>
            </p:cNvCxnSpPr>
            <p:nvPr/>
          </p:nvCxnSpPr>
          <p:spPr>
            <a:xfrm>
              <a:off x="2876" y="2260"/>
              <a:ext cx="2721" cy="0"/>
            </a:xfrm>
            <a:prstGeom prst="line">
              <a:avLst/>
            </a:prstGeom>
            <a:ln w="6350">
              <a:solidFill>
                <a:srgbClr val="494949"/>
              </a:solidFill>
            </a:ln>
          </p:spPr>
          <p:style>
            <a:lnRef idx="1">
              <a:schemeClr val="dk1"/>
            </a:lnRef>
            <a:fillRef idx="0">
              <a:schemeClr val="dk1"/>
            </a:fillRef>
            <a:effectRef idx="0">
              <a:schemeClr val="dk1"/>
            </a:effectRef>
            <a:fontRef idx="minor">
              <a:schemeClr val="tx1"/>
            </a:fontRef>
          </p:style>
        </p:cxnSp>
      </p:grpSp>
      <p:sp>
        <p:nvSpPr>
          <p:cNvPr id="22" name="Rectangle 16386"/>
          <p:cNvSpPr/>
          <p:nvPr/>
        </p:nvSpPr>
        <p:spPr>
          <a:xfrm>
            <a:off x="854500" y="1939795"/>
            <a:ext cx="10448502" cy="401353"/>
          </a:xfrm>
          <a:prstGeom prst="rect">
            <a:avLst/>
          </a:prstGeom>
          <a:noFill/>
        </p:spPr>
        <p:txBody>
          <a:bodyPr wrap="square" rtlCol="0">
            <a:spAutoFit/>
          </a:bodyPr>
          <a:lstStyle/>
          <a:p>
            <a:pPr fontAlgn="auto">
              <a:lnSpc>
                <a:spcPct val="130000"/>
              </a:lnSpc>
              <a:buClr>
                <a:srgbClr val="FD1D16"/>
              </a:buClr>
            </a:pPr>
            <a:endParaRPr lang="zh-CN" altLang="en-US" dirty="0">
              <a:solidFill>
                <a:schemeClr val="tx1">
                  <a:lumMod val="65000"/>
                  <a:lumOff val="35000"/>
                </a:schemeClr>
              </a:solidFill>
              <a:latin typeface="SimHei" panose="02010609060101010101" pitchFamily="34" charset="-122"/>
              <a:ea typeface="SimHei" panose="02010609060101010101" pitchFamily="34" charset="-122"/>
              <a:cs typeface="+mn-ea"/>
              <a:sym typeface="+mn-lt"/>
            </a:endParaRPr>
          </a:p>
        </p:txBody>
      </p:sp>
      <p:pic>
        <p:nvPicPr>
          <p:cNvPr id="14" name="图片 13" descr="+»¦¦+nLOGO +=¦¦ ¦ß¦µ"/>
          <p:cNvPicPr>
            <a:picLocks noChangeAspect="1"/>
          </p:cNvPicPr>
          <p:nvPr/>
        </p:nvPicPr>
        <p:blipFill>
          <a:blip r:embed="rId5"/>
          <a:stretch>
            <a:fillRect/>
          </a:stretch>
        </p:blipFill>
        <p:spPr>
          <a:xfrm>
            <a:off x="0" y="0"/>
            <a:ext cx="1530350" cy="676910"/>
          </a:xfrm>
          <a:prstGeom prst="rect">
            <a:avLst/>
          </a:prstGeom>
        </p:spPr>
      </p:pic>
      <p:pic>
        <p:nvPicPr>
          <p:cNvPr id="3" name="图片 2">
            <a:extLst>
              <a:ext uri="{FF2B5EF4-FFF2-40B4-BE49-F238E27FC236}">
                <a16:creationId xmlns:a16="http://schemas.microsoft.com/office/drawing/2014/main" id="{78928FA9-09FF-B631-863B-CED4F1D59508}"/>
              </a:ext>
            </a:extLst>
          </p:cNvPr>
          <p:cNvPicPr>
            <a:picLocks noChangeAspect="1"/>
          </p:cNvPicPr>
          <p:nvPr/>
        </p:nvPicPr>
        <p:blipFill rotWithShape="1">
          <a:blip r:embed="rId6"/>
          <a:srcRect t="19999"/>
          <a:stretch/>
        </p:blipFill>
        <p:spPr>
          <a:xfrm>
            <a:off x="6198472" y="1211609"/>
            <a:ext cx="4657384" cy="2970679"/>
          </a:xfrm>
          <a:prstGeom prst="rect">
            <a:avLst/>
          </a:prstGeom>
        </p:spPr>
      </p:pic>
      <p:pic>
        <p:nvPicPr>
          <p:cNvPr id="4" name="图片 3">
            <a:extLst>
              <a:ext uri="{FF2B5EF4-FFF2-40B4-BE49-F238E27FC236}">
                <a16:creationId xmlns:a16="http://schemas.microsoft.com/office/drawing/2014/main" id="{2E99A942-97D8-1C65-9A1E-B2D4C6547D7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7788" r="-241"/>
          <a:stretch/>
        </p:blipFill>
        <p:spPr>
          <a:xfrm>
            <a:off x="765822" y="4507126"/>
            <a:ext cx="2280273" cy="2097644"/>
          </a:xfrm>
          <a:prstGeom prst="rect">
            <a:avLst/>
          </a:prstGeom>
        </p:spPr>
      </p:pic>
      <p:pic>
        <p:nvPicPr>
          <p:cNvPr id="8" name="图片 7">
            <a:extLst>
              <a:ext uri="{FF2B5EF4-FFF2-40B4-BE49-F238E27FC236}">
                <a16:creationId xmlns:a16="http://schemas.microsoft.com/office/drawing/2014/main" id="{9057A64A-7860-9E83-E1B9-D0F106FA740F}"/>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2083" t="22841" r="15527" b="16361"/>
          <a:stretch/>
        </p:blipFill>
        <p:spPr>
          <a:xfrm>
            <a:off x="3188255" y="4408609"/>
            <a:ext cx="2375049" cy="1994744"/>
          </a:xfrm>
          <a:prstGeom prst="rect">
            <a:avLst/>
          </a:prstGeom>
        </p:spPr>
      </p:pic>
      <p:pic>
        <p:nvPicPr>
          <p:cNvPr id="12" name="图片 11">
            <a:extLst>
              <a:ext uri="{FF2B5EF4-FFF2-40B4-BE49-F238E27FC236}">
                <a16:creationId xmlns:a16="http://schemas.microsoft.com/office/drawing/2014/main" id="{B3120AC2-6CDD-A907-FF65-FCF84A5D3C27}"/>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0629" t="13475" r="9744" b="13430"/>
          <a:stretch/>
        </p:blipFill>
        <p:spPr>
          <a:xfrm>
            <a:off x="7696112" y="4627162"/>
            <a:ext cx="1919135" cy="1629574"/>
          </a:xfrm>
          <a:prstGeom prst="rect">
            <a:avLst/>
          </a:prstGeom>
        </p:spPr>
      </p:pic>
      <p:pic>
        <p:nvPicPr>
          <p:cNvPr id="15" name="图片 14">
            <a:extLst>
              <a:ext uri="{FF2B5EF4-FFF2-40B4-BE49-F238E27FC236}">
                <a16:creationId xmlns:a16="http://schemas.microsoft.com/office/drawing/2014/main" id="{4F03EA8B-EE56-B384-41E7-7F641ECCC079}"/>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13106" t="26146" r="11026" b="15110"/>
          <a:stretch/>
        </p:blipFill>
        <p:spPr>
          <a:xfrm>
            <a:off x="9615247" y="4788535"/>
            <a:ext cx="1687755" cy="1306828"/>
          </a:xfrm>
          <a:prstGeom prst="rect">
            <a:avLst/>
          </a:prstGeom>
        </p:spPr>
      </p:pic>
      <p:pic>
        <p:nvPicPr>
          <p:cNvPr id="17" name="图片 16">
            <a:extLst>
              <a:ext uri="{FF2B5EF4-FFF2-40B4-BE49-F238E27FC236}">
                <a16:creationId xmlns:a16="http://schemas.microsoft.com/office/drawing/2014/main" id="{3990369F-87F3-31AB-A47F-A41637D47F1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48741" y="1078804"/>
            <a:ext cx="3860971" cy="3103484"/>
          </a:xfrm>
          <a:prstGeom prst="rect">
            <a:avLst/>
          </a:prstGeom>
        </p:spPr>
      </p:pic>
      <p:pic>
        <p:nvPicPr>
          <p:cNvPr id="5" name="图片 4">
            <a:extLst>
              <a:ext uri="{FF2B5EF4-FFF2-40B4-BE49-F238E27FC236}">
                <a16:creationId xmlns:a16="http://schemas.microsoft.com/office/drawing/2014/main" id="{98AB091F-556C-83A7-E8F3-8FFF9F82D4E9}"/>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705464" y="4760405"/>
            <a:ext cx="1668992" cy="1252509"/>
          </a:xfrm>
          <a:prstGeom prst="rect">
            <a:avLst/>
          </a:prstGeom>
        </p:spPr>
      </p:pic>
    </p:spTree>
    <p:extLst>
      <p:ext uri="{BB962C8B-B14F-4D97-AF65-F5344CB8AC3E}">
        <p14:creationId xmlns:p14="http://schemas.microsoft.com/office/powerpoint/2010/main" val="1637317988"/>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4"/>
          <p:cNvSpPr txBox="1"/>
          <p:nvPr/>
        </p:nvSpPr>
        <p:spPr>
          <a:xfrm rot="21600000">
            <a:off x="882014" y="579576"/>
            <a:ext cx="2765537" cy="430887"/>
          </a:xfrm>
          <a:prstGeom prst="rect">
            <a:avLst/>
          </a:prstGeom>
          <a:noFill/>
        </p:spPr>
        <p:txBody>
          <a:bodyPr wrap="square" lIns="0" tIns="0" rIns="0" bIns="0" rtlCol="0">
            <a:spAutoFit/>
            <a:scene3d>
              <a:camera prst="orthographicFront">
                <a:rot lat="0" lon="0" rev="0"/>
              </a:camera>
              <a:lightRig rig="threePt" dir="t"/>
            </a:scene3d>
          </a:bodyPr>
          <a:lstStyle/>
          <a:p>
            <a:r>
              <a:rPr lang="zh-CN" altLang="en-US" sz="2800" b="1" spc="191" dirty="0">
                <a:ln w="0">
                  <a:noFill/>
                </a:ln>
                <a:solidFill>
                  <a:srgbClr val="484848">
                    <a:alpha val="100000"/>
                  </a:srgbClr>
                </a:solidFill>
                <a:latin typeface="SimHei" panose="02010609060101010101" pitchFamily="34" charset="-122"/>
                <a:ea typeface="SimHei" panose="02010609060101010101" pitchFamily="34" charset="-122"/>
              </a:rPr>
              <a:t>主核程序开发</a:t>
            </a:r>
          </a:p>
        </p:txBody>
      </p:sp>
      <p:grpSp>
        <p:nvGrpSpPr>
          <p:cNvPr id="44" name="组合 43"/>
          <p:cNvGrpSpPr/>
          <p:nvPr/>
        </p:nvGrpSpPr>
        <p:grpSpPr>
          <a:xfrm>
            <a:off x="300990" y="746125"/>
            <a:ext cx="1866900" cy="254000"/>
            <a:chOff x="2656" y="1860"/>
            <a:chExt cx="2940" cy="400"/>
          </a:xfrm>
        </p:grpSpPr>
        <p:grpSp>
          <p:nvGrpSpPr>
            <p:cNvPr id="27" name="组合 26"/>
            <p:cNvGrpSpPr/>
            <p:nvPr/>
          </p:nvGrpSpPr>
          <p:grpSpPr>
            <a:xfrm>
              <a:off x="2656" y="1860"/>
              <a:ext cx="605" cy="221"/>
              <a:chOff x="3488" y="2286"/>
              <a:chExt cx="2390" cy="292"/>
            </a:xfrm>
          </p:grpSpPr>
          <p:pic>
            <p:nvPicPr>
              <p:cNvPr id="28" name="null.png" descr="descr"/>
              <p:cNvPicPr>
                <a:picLocks noChangeAspect="1"/>
              </p:cNvPicPr>
              <p:nvPr/>
            </p:nvPicPr>
            <p:blipFill>
              <a:blip r:embed="rId3" cstate="print"/>
              <a:stretch>
                <a:fillRect/>
              </a:stretch>
            </p:blipFill>
            <p:spPr>
              <a:xfrm rot="2700000">
                <a:off x="4705" y="1127"/>
                <a:ext cx="14" cy="2332"/>
              </a:xfrm>
              <a:prstGeom prst="rect">
                <a:avLst/>
              </a:prstGeom>
            </p:spPr>
          </p:pic>
          <p:pic>
            <p:nvPicPr>
              <p:cNvPr id="29" name="null.png" descr="descr"/>
              <p:cNvPicPr>
                <a:picLocks noChangeAspect="1"/>
              </p:cNvPicPr>
              <p:nvPr/>
            </p:nvPicPr>
            <p:blipFill>
              <a:blip r:embed="rId4" cstate="print"/>
              <a:stretch>
                <a:fillRect/>
              </a:stretch>
            </p:blipFill>
            <p:spPr>
              <a:xfrm rot="2700000">
                <a:off x="4491" y="1566"/>
                <a:ext cx="9" cy="2015"/>
              </a:xfrm>
              <a:prstGeom prst="rect">
                <a:avLst/>
              </a:prstGeom>
            </p:spPr>
          </p:pic>
        </p:grpSp>
        <p:sp>
          <p:nvSpPr>
            <p:cNvPr id="30" name="等腰三角形 29"/>
            <p:cNvSpPr/>
            <p:nvPr/>
          </p:nvSpPr>
          <p:spPr>
            <a:xfrm>
              <a:off x="2876" y="1901"/>
              <a:ext cx="650" cy="359"/>
            </a:xfrm>
            <a:prstGeom prst="triangle">
              <a:avLst/>
            </a:prstGeom>
            <a:solidFill>
              <a:srgbClr val="484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p:cNvCxnSpPr>
              <a:stCxn id="30" idx="2"/>
            </p:cNvCxnSpPr>
            <p:nvPr/>
          </p:nvCxnSpPr>
          <p:spPr>
            <a:xfrm>
              <a:off x="2876" y="2260"/>
              <a:ext cx="2721" cy="0"/>
            </a:xfrm>
            <a:prstGeom prst="line">
              <a:avLst/>
            </a:prstGeom>
            <a:ln w="6350">
              <a:solidFill>
                <a:srgbClr val="494949"/>
              </a:solidFill>
            </a:ln>
          </p:spPr>
          <p:style>
            <a:lnRef idx="1">
              <a:schemeClr val="dk1"/>
            </a:lnRef>
            <a:fillRef idx="0">
              <a:schemeClr val="dk1"/>
            </a:fillRef>
            <a:effectRef idx="0">
              <a:schemeClr val="dk1"/>
            </a:effectRef>
            <a:fontRef idx="minor">
              <a:schemeClr val="tx1"/>
            </a:fontRef>
          </p:style>
        </p:cxnSp>
      </p:grpSp>
      <p:grpSp>
        <p:nvGrpSpPr>
          <p:cNvPr id="10" name="组合 9"/>
          <p:cNvGrpSpPr/>
          <p:nvPr/>
        </p:nvGrpSpPr>
        <p:grpSpPr>
          <a:xfrm>
            <a:off x="3645084" y="1191570"/>
            <a:ext cx="5572292" cy="4823348"/>
            <a:chOff x="7597" y="1861"/>
            <a:chExt cx="9859" cy="6105"/>
          </a:xfrm>
        </p:grpSpPr>
        <p:sp>
          <p:nvSpPr>
            <p:cNvPr id="21" name="文本框 20"/>
            <p:cNvSpPr txBox="1"/>
            <p:nvPr/>
          </p:nvSpPr>
          <p:spPr>
            <a:xfrm>
              <a:off x="7597" y="1861"/>
              <a:ext cx="9859" cy="1895"/>
            </a:xfrm>
            <a:prstGeom prst="rect">
              <a:avLst/>
            </a:prstGeom>
            <a:noFill/>
          </p:spPr>
          <p:txBody>
            <a:bodyPr wrap="square" rtlCol="0">
              <a:spAutoFit/>
            </a:bodyPr>
            <a:lstStyle/>
            <a:p>
              <a:pPr algn="l">
                <a:lnSpc>
                  <a:spcPct val="150000"/>
                </a:lnSpc>
              </a:pPr>
              <a:r>
                <a:rPr lang="en-US" altLang="zh-CN" sz="2400" b="1" dirty="0">
                  <a:solidFill>
                    <a:schemeClr val="tx1">
                      <a:lumMod val="65000"/>
                      <a:lumOff val="35000"/>
                    </a:schemeClr>
                  </a:solidFill>
                  <a:latin typeface="SimHei" panose="02010609060101010101" pitchFamily="34" charset="-122"/>
                  <a:ea typeface="SimHei" panose="02010609060101010101" pitchFamily="34" charset="-122"/>
                </a:rPr>
                <a:t>1.RPMsg</a:t>
              </a:r>
              <a:r>
                <a:rPr lang="zh-CN" altLang="en-US" sz="2400" b="1" dirty="0">
                  <a:solidFill>
                    <a:schemeClr val="tx1">
                      <a:lumMod val="65000"/>
                      <a:lumOff val="35000"/>
                    </a:schemeClr>
                  </a:solidFill>
                  <a:latin typeface="SimHei" panose="02010609060101010101" pitchFamily="34" charset="-122"/>
                  <a:ea typeface="SimHei" panose="02010609060101010101" pitchFamily="34" charset="-122"/>
                </a:rPr>
                <a:t>通信实现</a:t>
              </a:r>
              <a:endParaRPr lang="en-US" altLang="zh-CN" sz="2400" b="1" dirty="0">
                <a:solidFill>
                  <a:schemeClr val="tx1">
                    <a:lumMod val="65000"/>
                    <a:lumOff val="35000"/>
                  </a:schemeClr>
                </a:solidFill>
                <a:latin typeface="SimHei" panose="02010609060101010101" pitchFamily="34" charset="-122"/>
                <a:ea typeface="SimHei" panose="02010609060101010101" pitchFamily="34" charset="-122"/>
              </a:endParaRPr>
            </a:p>
            <a:p>
              <a:pPr>
                <a:lnSpc>
                  <a:spcPct val="150000"/>
                </a:lnSpc>
              </a:pPr>
              <a:r>
                <a:rPr lang="zh-CN" altLang="en-US" sz="2000"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编写</a:t>
              </a:r>
              <a:r>
                <a:rPr lang="en-US" altLang="zh-CN" sz="2000" dirty="0" err="1">
                  <a:solidFill>
                    <a:schemeClr val="tx1">
                      <a:lumMod val="65000"/>
                      <a:lumOff val="35000"/>
                    </a:schemeClr>
                  </a:solidFill>
                  <a:latin typeface="SimHei" panose="02010609060101010101" pitchFamily="34" charset="-122"/>
                  <a:ea typeface="SimHei" panose="02010609060101010101" pitchFamily="34" charset="-122"/>
                  <a:cs typeface="+mn-ea"/>
                  <a:sym typeface="+mn-lt"/>
                </a:rPr>
                <a:t>rpmsg.h</a:t>
              </a:r>
              <a:r>
                <a:rPr lang="zh-CN" altLang="en-US" sz="2000"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，提供</a:t>
              </a:r>
              <a:r>
                <a:rPr lang="en-US" altLang="zh-CN" sz="2000" dirty="0" err="1">
                  <a:solidFill>
                    <a:schemeClr val="tx1">
                      <a:lumMod val="65000"/>
                      <a:lumOff val="35000"/>
                    </a:schemeClr>
                  </a:solidFill>
                  <a:latin typeface="SimHei" panose="02010609060101010101" pitchFamily="34" charset="-122"/>
                  <a:ea typeface="SimHei" panose="02010609060101010101" pitchFamily="34" charset="-122"/>
                  <a:cs typeface="+mn-ea"/>
                  <a:sym typeface="+mn-lt"/>
                </a:rPr>
                <a:t>rpmsg</a:t>
              </a:r>
              <a:r>
                <a:rPr lang="zh-CN" altLang="en-US" sz="2000"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通道初始化，小车数据发送，小车数据接收与</a:t>
              </a:r>
              <a:r>
                <a:rPr lang="en-US" altLang="zh-CN" sz="2000" dirty="0" err="1">
                  <a:solidFill>
                    <a:schemeClr val="tx1">
                      <a:lumMod val="65000"/>
                      <a:lumOff val="35000"/>
                    </a:schemeClr>
                  </a:solidFill>
                  <a:latin typeface="SimHei" panose="02010609060101010101" pitchFamily="34" charset="-122"/>
                  <a:ea typeface="SimHei" panose="02010609060101010101" pitchFamily="34" charset="-122"/>
                  <a:cs typeface="+mn-ea"/>
                  <a:sym typeface="+mn-lt"/>
                </a:rPr>
                <a:t>rpmsg</a:t>
              </a:r>
              <a:r>
                <a:rPr lang="zh-CN" altLang="en-US" sz="2000"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通道退出功能。</a:t>
              </a:r>
            </a:p>
          </p:txBody>
        </p:sp>
        <p:sp>
          <p:nvSpPr>
            <p:cNvPr id="9" name="Rectangle 16386"/>
            <p:cNvSpPr/>
            <p:nvPr/>
          </p:nvSpPr>
          <p:spPr>
            <a:xfrm>
              <a:off x="7597" y="4902"/>
              <a:ext cx="9859" cy="3064"/>
            </a:xfrm>
            <a:prstGeom prst="rect">
              <a:avLst/>
            </a:prstGeom>
            <a:noFill/>
          </p:spPr>
          <p:txBody>
            <a:bodyPr wrap="square" rtlCol="0">
              <a:spAutoFit/>
            </a:bodyPr>
            <a:lstStyle/>
            <a:p>
              <a:pPr fontAlgn="auto">
                <a:lnSpc>
                  <a:spcPct val="150000"/>
                </a:lnSpc>
                <a:buClr>
                  <a:srgbClr val="FD1D16"/>
                </a:buClr>
              </a:pPr>
              <a:r>
                <a:rPr lang="en-US" altLang="zh-CN" sz="2400" b="1"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2.Qt</a:t>
              </a:r>
              <a:r>
                <a:rPr lang="zh-CN" altLang="en-US" sz="2400" b="1"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人机交互界面开发</a:t>
              </a:r>
              <a:endParaRPr lang="en-US" altLang="zh-CN" sz="2400" b="1" dirty="0">
                <a:solidFill>
                  <a:schemeClr val="tx1">
                    <a:lumMod val="65000"/>
                    <a:lumOff val="35000"/>
                  </a:schemeClr>
                </a:solidFill>
                <a:latin typeface="SimHei" panose="02010609060101010101" pitchFamily="34" charset="-122"/>
                <a:ea typeface="SimHei" panose="02010609060101010101" pitchFamily="34" charset="-122"/>
                <a:cs typeface="+mn-ea"/>
                <a:sym typeface="+mn-lt"/>
              </a:endParaRPr>
            </a:p>
            <a:p>
              <a:pPr fontAlgn="auto">
                <a:lnSpc>
                  <a:spcPct val="150000"/>
                </a:lnSpc>
                <a:buClr>
                  <a:srgbClr val="FD1D16"/>
                </a:buClr>
              </a:pPr>
              <a:r>
                <a:rPr lang="zh-CN" altLang="en-US" sz="2000"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编写</a:t>
              </a:r>
              <a:r>
                <a:rPr lang="en-US" altLang="zh-CN" sz="2000"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mainwindow.cpp</a:t>
              </a:r>
              <a:r>
                <a:rPr lang="zh-CN" altLang="en-US" sz="2000"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，调用</a:t>
              </a:r>
              <a:r>
                <a:rPr lang="en-US" altLang="zh-CN" sz="2000" dirty="0" err="1">
                  <a:solidFill>
                    <a:schemeClr val="tx1">
                      <a:lumMod val="65000"/>
                      <a:lumOff val="35000"/>
                    </a:schemeClr>
                  </a:solidFill>
                  <a:latin typeface="SimHei" panose="02010609060101010101" pitchFamily="34" charset="-122"/>
                  <a:ea typeface="SimHei" panose="02010609060101010101" pitchFamily="34" charset="-122"/>
                  <a:cs typeface="+mn-ea"/>
                  <a:sym typeface="+mn-lt"/>
                </a:rPr>
                <a:t>rpmsg.h</a:t>
              </a:r>
              <a:r>
                <a:rPr lang="zh-CN" altLang="en-US" sz="2000"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中提供的函数，实现启动从核，摇杆控制小车，小车实际速度显示，小车状态提示，小车最高速度选择，保存地图等功能。</a:t>
              </a:r>
            </a:p>
          </p:txBody>
        </p:sp>
      </p:grpSp>
      <p:pic>
        <p:nvPicPr>
          <p:cNvPr id="14" name="图片 13" descr="+»¦¦+nLOGO +=¦¦ ¦ß¦µ"/>
          <p:cNvPicPr>
            <a:picLocks noChangeAspect="1"/>
          </p:cNvPicPr>
          <p:nvPr/>
        </p:nvPicPr>
        <p:blipFill>
          <a:blip r:embed="rId5"/>
          <a:stretch>
            <a:fillRect/>
          </a:stretch>
        </p:blipFill>
        <p:spPr>
          <a:xfrm>
            <a:off x="0" y="0"/>
            <a:ext cx="1530350" cy="676910"/>
          </a:xfrm>
          <a:prstGeom prst="rect">
            <a:avLst/>
          </a:prstGeom>
        </p:spPr>
      </p:pic>
      <p:pic>
        <p:nvPicPr>
          <p:cNvPr id="12" name="图片 11">
            <a:extLst>
              <a:ext uri="{FF2B5EF4-FFF2-40B4-BE49-F238E27FC236}">
                <a16:creationId xmlns:a16="http://schemas.microsoft.com/office/drawing/2014/main" id="{042D8E45-A68B-13C5-1BEA-5ED65B5AB672}"/>
              </a:ext>
            </a:extLst>
          </p:cNvPr>
          <p:cNvPicPr>
            <a:picLocks noChangeAspect="1"/>
          </p:cNvPicPr>
          <p:nvPr/>
        </p:nvPicPr>
        <p:blipFill>
          <a:blip r:embed="rId6"/>
          <a:stretch>
            <a:fillRect/>
          </a:stretch>
        </p:blipFill>
        <p:spPr>
          <a:xfrm>
            <a:off x="9217376" y="1145980"/>
            <a:ext cx="1872799" cy="4896355"/>
          </a:xfrm>
          <a:prstGeom prst="rect">
            <a:avLst/>
          </a:prstGeom>
        </p:spPr>
      </p:pic>
      <p:pic>
        <p:nvPicPr>
          <p:cNvPr id="2" name="图片 1">
            <a:extLst>
              <a:ext uri="{FF2B5EF4-FFF2-40B4-BE49-F238E27FC236}">
                <a16:creationId xmlns:a16="http://schemas.microsoft.com/office/drawing/2014/main" id="{D4986566-7241-B45F-FAD0-2CA6CED581C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auto">
          <a:xfrm>
            <a:off x="346894" y="1091684"/>
            <a:ext cx="3298190" cy="5199380"/>
          </a:xfrm>
          <a:prstGeom prst="rect">
            <a:avLst/>
          </a:prstGeom>
          <a:noFill/>
          <a:ln>
            <a:noFill/>
          </a:ln>
        </p:spPr>
      </p:pic>
    </p:spTree>
    <p:extLst>
      <p:ext uri="{BB962C8B-B14F-4D97-AF65-F5344CB8AC3E}">
        <p14:creationId xmlns:p14="http://schemas.microsoft.com/office/powerpoint/2010/main" val="929085376"/>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4"/>
          <p:cNvSpPr txBox="1"/>
          <p:nvPr/>
        </p:nvSpPr>
        <p:spPr>
          <a:xfrm rot="21600000">
            <a:off x="882014" y="579576"/>
            <a:ext cx="2363603" cy="430887"/>
          </a:xfrm>
          <a:prstGeom prst="rect">
            <a:avLst/>
          </a:prstGeom>
          <a:noFill/>
        </p:spPr>
        <p:txBody>
          <a:bodyPr wrap="square" lIns="0" tIns="0" rIns="0" bIns="0" rtlCol="0">
            <a:spAutoFit/>
            <a:scene3d>
              <a:camera prst="orthographicFront">
                <a:rot lat="0" lon="0" rev="0"/>
              </a:camera>
              <a:lightRig rig="threePt" dir="t"/>
            </a:scene3d>
          </a:bodyPr>
          <a:lstStyle/>
          <a:p>
            <a:r>
              <a:rPr lang="zh-CN" altLang="en-US" sz="2800" b="1" spc="191" dirty="0">
                <a:ln w="0">
                  <a:noFill/>
                </a:ln>
                <a:solidFill>
                  <a:srgbClr val="484848">
                    <a:alpha val="100000"/>
                  </a:srgbClr>
                </a:solidFill>
                <a:latin typeface="SimHei" panose="02010609060101010101" pitchFamily="34" charset="-122"/>
                <a:ea typeface="SimHei" panose="02010609060101010101" pitchFamily="34" charset="-122"/>
              </a:rPr>
              <a:t>主核程序开发</a:t>
            </a:r>
          </a:p>
        </p:txBody>
      </p:sp>
      <p:grpSp>
        <p:nvGrpSpPr>
          <p:cNvPr id="44" name="组合 43"/>
          <p:cNvGrpSpPr/>
          <p:nvPr/>
        </p:nvGrpSpPr>
        <p:grpSpPr>
          <a:xfrm>
            <a:off x="300990" y="746125"/>
            <a:ext cx="1866900" cy="254000"/>
            <a:chOff x="2656" y="1860"/>
            <a:chExt cx="2940" cy="400"/>
          </a:xfrm>
        </p:grpSpPr>
        <p:grpSp>
          <p:nvGrpSpPr>
            <p:cNvPr id="27" name="组合 26"/>
            <p:cNvGrpSpPr/>
            <p:nvPr/>
          </p:nvGrpSpPr>
          <p:grpSpPr>
            <a:xfrm>
              <a:off x="2656" y="1860"/>
              <a:ext cx="605" cy="221"/>
              <a:chOff x="3488" y="2286"/>
              <a:chExt cx="2390" cy="292"/>
            </a:xfrm>
          </p:grpSpPr>
          <p:pic>
            <p:nvPicPr>
              <p:cNvPr id="28" name="null.png" descr="descr"/>
              <p:cNvPicPr>
                <a:picLocks noChangeAspect="1"/>
              </p:cNvPicPr>
              <p:nvPr/>
            </p:nvPicPr>
            <p:blipFill>
              <a:blip r:embed="rId3" cstate="print"/>
              <a:stretch>
                <a:fillRect/>
              </a:stretch>
            </p:blipFill>
            <p:spPr>
              <a:xfrm rot="2700000">
                <a:off x="4705" y="1127"/>
                <a:ext cx="14" cy="2332"/>
              </a:xfrm>
              <a:prstGeom prst="rect">
                <a:avLst/>
              </a:prstGeom>
            </p:spPr>
          </p:pic>
          <p:pic>
            <p:nvPicPr>
              <p:cNvPr id="29" name="null.png" descr="descr"/>
              <p:cNvPicPr>
                <a:picLocks noChangeAspect="1"/>
              </p:cNvPicPr>
              <p:nvPr/>
            </p:nvPicPr>
            <p:blipFill>
              <a:blip r:embed="rId4" cstate="print"/>
              <a:stretch>
                <a:fillRect/>
              </a:stretch>
            </p:blipFill>
            <p:spPr>
              <a:xfrm rot="2700000">
                <a:off x="4491" y="1566"/>
                <a:ext cx="9" cy="2015"/>
              </a:xfrm>
              <a:prstGeom prst="rect">
                <a:avLst/>
              </a:prstGeom>
            </p:spPr>
          </p:pic>
        </p:grpSp>
        <p:sp>
          <p:nvSpPr>
            <p:cNvPr id="30" name="等腰三角形 29"/>
            <p:cNvSpPr/>
            <p:nvPr/>
          </p:nvSpPr>
          <p:spPr>
            <a:xfrm>
              <a:off x="2876" y="1901"/>
              <a:ext cx="650" cy="359"/>
            </a:xfrm>
            <a:prstGeom prst="triangle">
              <a:avLst/>
            </a:prstGeom>
            <a:solidFill>
              <a:srgbClr val="484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p:cNvCxnSpPr>
              <a:stCxn id="30" idx="2"/>
            </p:cNvCxnSpPr>
            <p:nvPr/>
          </p:nvCxnSpPr>
          <p:spPr>
            <a:xfrm>
              <a:off x="2876" y="2260"/>
              <a:ext cx="2721" cy="0"/>
            </a:xfrm>
            <a:prstGeom prst="line">
              <a:avLst/>
            </a:prstGeom>
            <a:ln w="6350">
              <a:solidFill>
                <a:srgbClr val="494949"/>
              </a:solidFill>
            </a:ln>
          </p:spPr>
          <p:style>
            <a:lnRef idx="1">
              <a:schemeClr val="dk1"/>
            </a:lnRef>
            <a:fillRef idx="0">
              <a:schemeClr val="dk1"/>
            </a:fillRef>
            <a:effectRef idx="0">
              <a:schemeClr val="dk1"/>
            </a:effectRef>
            <a:fontRef idx="minor">
              <a:schemeClr val="tx1"/>
            </a:fontRef>
          </p:style>
        </p:cxnSp>
      </p:grpSp>
      <p:sp>
        <p:nvSpPr>
          <p:cNvPr id="21" name="文本框 20"/>
          <p:cNvSpPr txBox="1"/>
          <p:nvPr/>
        </p:nvSpPr>
        <p:spPr>
          <a:xfrm>
            <a:off x="882013" y="1184030"/>
            <a:ext cx="10480294" cy="1774525"/>
          </a:xfrm>
          <a:prstGeom prst="rect">
            <a:avLst/>
          </a:prstGeom>
          <a:noFill/>
        </p:spPr>
        <p:txBody>
          <a:bodyPr wrap="square" rtlCol="0">
            <a:spAutoFit/>
          </a:bodyPr>
          <a:lstStyle/>
          <a:p>
            <a:pPr algn="l"/>
            <a:r>
              <a:rPr lang="en-US" altLang="zh-CN" sz="2400" b="1" dirty="0">
                <a:solidFill>
                  <a:schemeClr val="tx1">
                    <a:lumMod val="65000"/>
                    <a:lumOff val="35000"/>
                  </a:schemeClr>
                </a:solidFill>
                <a:latin typeface="SimHei" panose="02010609060101010101" pitchFamily="34" charset="-122"/>
                <a:ea typeface="SimHei" panose="02010609060101010101" pitchFamily="34" charset="-122"/>
              </a:rPr>
              <a:t>3.ROS</a:t>
            </a:r>
            <a:r>
              <a:rPr lang="zh-CN" altLang="en-US" sz="2400" b="1" dirty="0">
                <a:solidFill>
                  <a:schemeClr val="tx1">
                    <a:lumMod val="65000"/>
                    <a:lumOff val="35000"/>
                  </a:schemeClr>
                </a:solidFill>
                <a:latin typeface="SimHei" panose="02010609060101010101" pitchFamily="34" charset="-122"/>
                <a:ea typeface="SimHei" panose="02010609060101010101" pitchFamily="34" charset="-122"/>
              </a:rPr>
              <a:t>里程计发布节点开发</a:t>
            </a:r>
            <a:endParaRPr lang="en-US" altLang="zh-CN" sz="2400" b="1" dirty="0">
              <a:solidFill>
                <a:schemeClr val="tx1">
                  <a:lumMod val="65000"/>
                  <a:lumOff val="35000"/>
                </a:schemeClr>
              </a:solidFill>
              <a:latin typeface="SimHei" panose="02010609060101010101" pitchFamily="34" charset="-122"/>
              <a:ea typeface="SimHei" panose="02010609060101010101" pitchFamily="34" charset="-122"/>
            </a:endParaRPr>
          </a:p>
          <a:p>
            <a:pPr algn="l">
              <a:lnSpc>
                <a:spcPct val="150000"/>
              </a:lnSpc>
            </a:pPr>
            <a:r>
              <a:rPr lang="zh-CN" altLang="en-US" sz="2000" dirty="0">
                <a:solidFill>
                  <a:schemeClr val="tx1">
                    <a:lumMod val="65000"/>
                    <a:lumOff val="35000"/>
                  </a:schemeClr>
                </a:solidFill>
                <a:latin typeface="SimHei" panose="02010609060101010101" pitchFamily="34" charset="-122"/>
                <a:ea typeface="SimHei" panose="02010609060101010101" pitchFamily="34" charset="-122"/>
              </a:rPr>
              <a:t>编写</a:t>
            </a:r>
            <a:r>
              <a:rPr lang="en-US" altLang="zh-CN" sz="2000" dirty="0" err="1">
                <a:solidFill>
                  <a:schemeClr val="tx1">
                    <a:lumMod val="65000"/>
                    <a:lumOff val="35000"/>
                  </a:schemeClr>
                </a:solidFill>
                <a:latin typeface="SimHei" panose="02010609060101010101" pitchFamily="34" charset="-122"/>
                <a:ea typeface="SimHei" panose="02010609060101010101" pitchFamily="34" charset="-122"/>
              </a:rPr>
              <a:t>car_gui.c</a:t>
            </a:r>
            <a:r>
              <a:rPr lang="zh-CN" altLang="en-US" sz="2000" dirty="0">
                <a:solidFill>
                  <a:schemeClr val="tx1">
                    <a:lumMod val="65000"/>
                    <a:lumOff val="35000"/>
                  </a:schemeClr>
                </a:solidFill>
                <a:latin typeface="SimHei" panose="02010609060101010101" pitchFamily="34" charset="-122"/>
                <a:ea typeface="SimHei" panose="02010609060101010101" pitchFamily="34" charset="-122"/>
              </a:rPr>
              <a:t>，创建</a:t>
            </a:r>
            <a:r>
              <a:rPr lang="en-US" altLang="zh-CN" sz="2000" dirty="0" err="1">
                <a:solidFill>
                  <a:schemeClr val="tx1">
                    <a:lumMod val="65000"/>
                    <a:lumOff val="35000"/>
                  </a:schemeClr>
                </a:solidFill>
                <a:latin typeface="SimHei" panose="02010609060101010101" pitchFamily="34" charset="-122"/>
                <a:ea typeface="SimHei" panose="02010609060101010101" pitchFamily="34" charset="-122"/>
              </a:rPr>
              <a:t>mainwindow</a:t>
            </a:r>
            <a:r>
              <a:rPr lang="zh-CN" altLang="en-US" sz="2000" dirty="0">
                <a:solidFill>
                  <a:schemeClr val="tx1">
                    <a:lumMod val="65000"/>
                    <a:lumOff val="35000"/>
                  </a:schemeClr>
                </a:solidFill>
                <a:latin typeface="SimHei" panose="02010609060101010101" pitchFamily="34" charset="-122"/>
                <a:ea typeface="SimHei" panose="02010609060101010101" pitchFamily="34" charset="-122"/>
              </a:rPr>
              <a:t>对象启动人机交互界面，并调用</a:t>
            </a:r>
            <a:r>
              <a:rPr lang="en-US" altLang="zh-CN" sz="2000" dirty="0" err="1">
                <a:solidFill>
                  <a:schemeClr val="tx1">
                    <a:lumMod val="65000"/>
                    <a:lumOff val="35000"/>
                  </a:schemeClr>
                </a:solidFill>
                <a:latin typeface="SimHei" panose="02010609060101010101" pitchFamily="34" charset="-122"/>
                <a:ea typeface="SimHei" panose="02010609060101010101" pitchFamily="34" charset="-122"/>
              </a:rPr>
              <a:t>mianwindow</a:t>
            </a:r>
            <a:r>
              <a:rPr lang="zh-CN" altLang="en-US" sz="2000" dirty="0">
                <a:solidFill>
                  <a:schemeClr val="tx1">
                    <a:lumMod val="65000"/>
                    <a:lumOff val="35000"/>
                  </a:schemeClr>
                </a:solidFill>
                <a:latin typeface="SimHei" panose="02010609060101010101" pitchFamily="34" charset="-122"/>
                <a:ea typeface="SimHei" panose="02010609060101010101" pitchFamily="34" charset="-122"/>
              </a:rPr>
              <a:t>中的</a:t>
            </a:r>
            <a:r>
              <a:rPr lang="en-US" altLang="zh-CN" sz="2000" dirty="0" err="1">
                <a:solidFill>
                  <a:schemeClr val="tx1">
                    <a:lumMod val="65000"/>
                    <a:lumOff val="35000"/>
                  </a:schemeClr>
                </a:solidFill>
                <a:latin typeface="SimHei" panose="02010609060101010101" pitchFamily="34" charset="-122"/>
                <a:ea typeface="SimHei" panose="02010609060101010101" pitchFamily="34" charset="-122"/>
              </a:rPr>
              <a:t>controlCar</a:t>
            </a:r>
            <a:r>
              <a:rPr lang="zh-CN" altLang="en-US" sz="2000" dirty="0">
                <a:solidFill>
                  <a:schemeClr val="tx1">
                    <a:lumMod val="65000"/>
                    <a:lumOff val="35000"/>
                  </a:schemeClr>
                </a:solidFill>
                <a:latin typeface="SimHei" panose="02010609060101010101" pitchFamily="34" charset="-122"/>
                <a:ea typeface="SimHei" panose="02010609060101010101" pitchFamily="34" charset="-122"/>
              </a:rPr>
              <a:t>方法得到小车的实际速度，对其进行积分得到小车的里程计，再通过广播和信息完成里程计的发布。</a:t>
            </a:r>
            <a:endParaRPr lang="en-US" altLang="zh-CN" sz="2000" dirty="0">
              <a:solidFill>
                <a:schemeClr val="tx1">
                  <a:lumMod val="65000"/>
                  <a:lumOff val="35000"/>
                </a:schemeClr>
              </a:solidFill>
              <a:latin typeface="SimHei" panose="02010609060101010101" pitchFamily="34" charset="-122"/>
              <a:ea typeface="SimHei" panose="02010609060101010101" pitchFamily="34" charset="-122"/>
            </a:endParaRPr>
          </a:p>
        </p:txBody>
      </p:sp>
      <p:pic>
        <p:nvPicPr>
          <p:cNvPr id="14" name="图片 13" descr="+»¦¦+nLOGO +=¦¦ ¦ß¦µ"/>
          <p:cNvPicPr>
            <a:picLocks noChangeAspect="1"/>
          </p:cNvPicPr>
          <p:nvPr/>
        </p:nvPicPr>
        <p:blipFill>
          <a:blip r:embed="rId5"/>
          <a:stretch>
            <a:fillRect/>
          </a:stretch>
        </p:blipFill>
        <p:spPr>
          <a:xfrm>
            <a:off x="0" y="0"/>
            <a:ext cx="1530350" cy="676910"/>
          </a:xfrm>
          <a:prstGeom prst="rect">
            <a:avLst/>
          </a:prstGeom>
        </p:spPr>
      </p:pic>
      <p:pic>
        <p:nvPicPr>
          <p:cNvPr id="4" name="图片 3">
            <a:extLst>
              <a:ext uri="{FF2B5EF4-FFF2-40B4-BE49-F238E27FC236}">
                <a16:creationId xmlns:a16="http://schemas.microsoft.com/office/drawing/2014/main" id="{AD4A6FEF-B77F-131E-BB6A-FA602A7C6563}"/>
              </a:ext>
            </a:extLst>
          </p:cNvPr>
          <p:cNvPicPr>
            <a:picLocks noChangeAspect="1"/>
          </p:cNvPicPr>
          <p:nvPr/>
        </p:nvPicPr>
        <p:blipFill rotWithShape="1">
          <a:blip r:embed="rId6">
            <a:extLst>
              <a:ext uri="{28A0092B-C50C-407E-A947-70E740481C1C}">
                <a14:useLocalDpi xmlns:a14="http://schemas.microsoft.com/office/drawing/2010/main" val="0"/>
              </a:ext>
            </a:extLst>
          </a:blip>
          <a:srcRect l="606" r="915"/>
          <a:stretch/>
        </p:blipFill>
        <p:spPr>
          <a:xfrm>
            <a:off x="0" y="2958555"/>
            <a:ext cx="12191999" cy="3319869"/>
          </a:xfrm>
          <a:prstGeom prst="rect">
            <a:avLst/>
          </a:prstGeom>
        </p:spPr>
      </p:pic>
    </p:spTree>
    <p:extLst>
      <p:ext uri="{BB962C8B-B14F-4D97-AF65-F5344CB8AC3E}">
        <p14:creationId xmlns:p14="http://schemas.microsoft.com/office/powerpoint/2010/main" val="1828645626"/>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4"/>
          <p:cNvSpPr txBox="1"/>
          <p:nvPr/>
        </p:nvSpPr>
        <p:spPr>
          <a:xfrm rot="21600000">
            <a:off x="882015" y="579576"/>
            <a:ext cx="2448540" cy="430887"/>
          </a:xfrm>
          <a:prstGeom prst="rect">
            <a:avLst/>
          </a:prstGeom>
          <a:noFill/>
        </p:spPr>
        <p:txBody>
          <a:bodyPr wrap="square" lIns="0" tIns="0" rIns="0" bIns="0" rtlCol="0">
            <a:spAutoFit/>
            <a:scene3d>
              <a:camera prst="orthographicFront">
                <a:rot lat="0" lon="0" rev="0"/>
              </a:camera>
              <a:lightRig rig="threePt" dir="t"/>
            </a:scene3d>
          </a:bodyPr>
          <a:lstStyle/>
          <a:p>
            <a:r>
              <a:rPr lang="zh-CN" altLang="en-US" sz="2800" b="1" spc="191" dirty="0">
                <a:ln w="0">
                  <a:noFill/>
                </a:ln>
                <a:solidFill>
                  <a:srgbClr val="484848">
                    <a:alpha val="100000"/>
                  </a:srgbClr>
                </a:solidFill>
                <a:latin typeface="SimHei" panose="02010609060101010101" pitchFamily="34" charset="-122"/>
                <a:ea typeface="SimHei" panose="02010609060101010101" pitchFamily="34" charset="-122"/>
              </a:rPr>
              <a:t>主核程序开发</a:t>
            </a:r>
          </a:p>
        </p:txBody>
      </p:sp>
      <p:grpSp>
        <p:nvGrpSpPr>
          <p:cNvPr id="44" name="组合 43"/>
          <p:cNvGrpSpPr/>
          <p:nvPr/>
        </p:nvGrpSpPr>
        <p:grpSpPr>
          <a:xfrm>
            <a:off x="300990" y="746125"/>
            <a:ext cx="1866900" cy="254000"/>
            <a:chOff x="2656" y="1860"/>
            <a:chExt cx="2940" cy="400"/>
          </a:xfrm>
        </p:grpSpPr>
        <p:grpSp>
          <p:nvGrpSpPr>
            <p:cNvPr id="27" name="组合 26"/>
            <p:cNvGrpSpPr/>
            <p:nvPr/>
          </p:nvGrpSpPr>
          <p:grpSpPr>
            <a:xfrm>
              <a:off x="2656" y="1860"/>
              <a:ext cx="605" cy="221"/>
              <a:chOff x="3488" y="2286"/>
              <a:chExt cx="2390" cy="292"/>
            </a:xfrm>
          </p:grpSpPr>
          <p:pic>
            <p:nvPicPr>
              <p:cNvPr id="28" name="null.png" descr="descr"/>
              <p:cNvPicPr>
                <a:picLocks noChangeAspect="1"/>
              </p:cNvPicPr>
              <p:nvPr/>
            </p:nvPicPr>
            <p:blipFill>
              <a:blip r:embed="rId3" cstate="print"/>
              <a:stretch>
                <a:fillRect/>
              </a:stretch>
            </p:blipFill>
            <p:spPr>
              <a:xfrm rot="2700000">
                <a:off x="4705" y="1127"/>
                <a:ext cx="14" cy="2332"/>
              </a:xfrm>
              <a:prstGeom prst="rect">
                <a:avLst/>
              </a:prstGeom>
            </p:spPr>
          </p:pic>
          <p:pic>
            <p:nvPicPr>
              <p:cNvPr id="29" name="null.png" descr="descr"/>
              <p:cNvPicPr>
                <a:picLocks noChangeAspect="1"/>
              </p:cNvPicPr>
              <p:nvPr/>
            </p:nvPicPr>
            <p:blipFill>
              <a:blip r:embed="rId4" cstate="print"/>
              <a:stretch>
                <a:fillRect/>
              </a:stretch>
            </p:blipFill>
            <p:spPr>
              <a:xfrm rot="2700000">
                <a:off x="4491" y="1566"/>
                <a:ext cx="9" cy="2015"/>
              </a:xfrm>
              <a:prstGeom prst="rect">
                <a:avLst/>
              </a:prstGeom>
            </p:spPr>
          </p:pic>
        </p:grpSp>
        <p:sp>
          <p:nvSpPr>
            <p:cNvPr id="30" name="等腰三角形 29"/>
            <p:cNvSpPr/>
            <p:nvPr/>
          </p:nvSpPr>
          <p:spPr>
            <a:xfrm>
              <a:off x="2876" y="1901"/>
              <a:ext cx="650" cy="359"/>
            </a:xfrm>
            <a:prstGeom prst="triangle">
              <a:avLst/>
            </a:prstGeom>
            <a:solidFill>
              <a:srgbClr val="484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p:cNvCxnSpPr>
              <a:stCxn id="30" idx="2"/>
            </p:cNvCxnSpPr>
            <p:nvPr/>
          </p:nvCxnSpPr>
          <p:spPr>
            <a:xfrm>
              <a:off x="2876" y="2260"/>
              <a:ext cx="2721" cy="0"/>
            </a:xfrm>
            <a:prstGeom prst="line">
              <a:avLst/>
            </a:prstGeom>
            <a:ln w="6350">
              <a:solidFill>
                <a:srgbClr val="494949"/>
              </a:solidFill>
            </a:ln>
          </p:spPr>
          <p:style>
            <a:lnRef idx="1">
              <a:schemeClr val="dk1"/>
            </a:lnRef>
            <a:fillRef idx="0">
              <a:schemeClr val="dk1"/>
            </a:fillRef>
            <a:effectRef idx="0">
              <a:schemeClr val="dk1"/>
            </a:effectRef>
            <a:fontRef idx="minor">
              <a:schemeClr val="tx1"/>
            </a:fontRef>
          </p:style>
        </p:cxnSp>
      </p:grpSp>
      <p:sp>
        <p:nvSpPr>
          <p:cNvPr id="9" name="Rectangle 16386"/>
          <p:cNvSpPr/>
          <p:nvPr/>
        </p:nvSpPr>
        <p:spPr>
          <a:xfrm>
            <a:off x="632648" y="1904135"/>
            <a:ext cx="3244117" cy="3436518"/>
          </a:xfrm>
          <a:prstGeom prst="rect">
            <a:avLst/>
          </a:prstGeom>
          <a:noFill/>
        </p:spPr>
        <p:txBody>
          <a:bodyPr wrap="square" rtlCol="0">
            <a:spAutoFit/>
          </a:bodyPr>
          <a:lstStyle/>
          <a:p>
            <a:pPr fontAlgn="auto">
              <a:lnSpc>
                <a:spcPct val="150000"/>
              </a:lnSpc>
              <a:buClr>
                <a:srgbClr val="FD1D16"/>
              </a:buClr>
            </a:pPr>
            <a:r>
              <a:rPr lang="en-US" altLang="zh-CN" sz="2400" b="1"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4.</a:t>
            </a:r>
            <a:r>
              <a:rPr lang="zh-CN" altLang="en-US" sz="2400" b="1"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建图、</a:t>
            </a:r>
            <a:r>
              <a:rPr lang="en-US" altLang="zh-CN" sz="2400" b="1" dirty="0" err="1">
                <a:solidFill>
                  <a:schemeClr val="tx1">
                    <a:lumMod val="65000"/>
                    <a:lumOff val="35000"/>
                  </a:schemeClr>
                </a:solidFill>
                <a:latin typeface="SimHei" panose="02010609060101010101" pitchFamily="34" charset="-122"/>
                <a:ea typeface="SimHei" panose="02010609060101010101" pitchFamily="34" charset="-122"/>
                <a:cs typeface="+mn-ea"/>
                <a:sym typeface="+mn-lt"/>
              </a:rPr>
              <a:t>Rviz</a:t>
            </a:r>
            <a:r>
              <a:rPr lang="zh-CN" altLang="en-US" sz="2400" b="1"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等节点启动文件编写</a:t>
            </a:r>
            <a:endParaRPr lang="en-US" altLang="zh-CN" sz="2400" b="1" dirty="0">
              <a:solidFill>
                <a:schemeClr val="tx1">
                  <a:lumMod val="65000"/>
                  <a:lumOff val="35000"/>
                </a:schemeClr>
              </a:solidFill>
              <a:latin typeface="SimHei" panose="02010609060101010101" pitchFamily="34" charset="-122"/>
              <a:ea typeface="SimHei" panose="02010609060101010101" pitchFamily="34" charset="-122"/>
              <a:cs typeface="+mn-ea"/>
              <a:sym typeface="+mn-lt"/>
            </a:endParaRPr>
          </a:p>
          <a:p>
            <a:pPr fontAlgn="auto">
              <a:lnSpc>
                <a:spcPct val="150000"/>
              </a:lnSpc>
              <a:buClr>
                <a:srgbClr val="FD1D16"/>
              </a:buClr>
            </a:pPr>
            <a:r>
              <a:rPr lang="zh-CN" altLang="en-US" sz="2000"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编写</a:t>
            </a:r>
            <a:r>
              <a:rPr lang="en-US" altLang="zh-CN" sz="2000"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car_lidar_gui.py</a:t>
            </a:r>
            <a:r>
              <a:rPr lang="zh-CN" altLang="en-US" sz="2000"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，运行后可启动</a:t>
            </a:r>
            <a:r>
              <a:rPr lang="en-US" altLang="zh-CN" sz="2000" dirty="0" err="1">
                <a:solidFill>
                  <a:schemeClr val="tx1">
                    <a:lumMod val="65000"/>
                    <a:lumOff val="35000"/>
                  </a:schemeClr>
                </a:solidFill>
                <a:latin typeface="SimHei" panose="02010609060101010101" pitchFamily="34" charset="-122"/>
                <a:ea typeface="SimHei" panose="02010609060101010101" pitchFamily="34" charset="-122"/>
                <a:cs typeface="+mn-ea"/>
                <a:sym typeface="+mn-lt"/>
              </a:rPr>
              <a:t>car_gui</a:t>
            </a:r>
            <a:r>
              <a:rPr lang="zh-CN" altLang="en-US" sz="2000"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节点，</a:t>
            </a:r>
            <a:r>
              <a:rPr lang="en-US" altLang="zh-CN" sz="2000"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cartographer</a:t>
            </a:r>
            <a:r>
              <a:rPr lang="zh-CN" altLang="en-US" sz="2000"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建图节点，</a:t>
            </a:r>
            <a:r>
              <a:rPr lang="en-US" altLang="zh-CN" sz="2000" dirty="0" err="1">
                <a:solidFill>
                  <a:schemeClr val="tx1">
                    <a:lumMod val="65000"/>
                    <a:lumOff val="35000"/>
                  </a:schemeClr>
                </a:solidFill>
                <a:latin typeface="SimHei" panose="02010609060101010101" pitchFamily="34" charset="-122"/>
                <a:ea typeface="SimHei" panose="02010609060101010101" pitchFamily="34" charset="-122"/>
                <a:cs typeface="+mn-ea"/>
                <a:sym typeface="+mn-lt"/>
              </a:rPr>
              <a:t>rviz</a:t>
            </a:r>
            <a:r>
              <a:rPr lang="zh-CN" altLang="en-US" sz="2000"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显示节点，</a:t>
            </a:r>
            <a:r>
              <a:rPr lang="en-US" altLang="zh-CN" sz="2000"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lidar</a:t>
            </a:r>
            <a:r>
              <a:rPr lang="zh-CN" altLang="en-US" sz="2000"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激光雷达数据发布节点等。</a:t>
            </a:r>
          </a:p>
        </p:txBody>
      </p:sp>
      <p:pic>
        <p:nvPicPr>
          <p:cNvPr id="14" name="图片 13" descr="+»¦¦+nLOGO +=¦¦ ¦ß¦µ"/>
          <p:cNvPicPr>
            <a:picLocks noChangeAspect="1"/>
          </p:cNvPicPr>
          <p:nvPr/>
        </p:nvPicPr>
        <p:blipFill>
          <a:blip r:embed="rId5"/>
          <a:stretch>
            <a:fillRect/>
          </a:stretch>
        </p:blipFill>
        <p:spPr>
          <a:xfrm>
            <a:off x="0" y="0"/>
            <a:ext cx="1530350" cy="676910"/>
          </a:xfrm>
          <a:prstGeom prst="rect">
            <a:avLst/>
          </a:prstGeom>
        </p:spPr>
      </p:pic>
      <p:pic>
        <p:nvPicPr>
          <p:cNvPr id="2" name="图片 1" descr="图形用户界面, 应用程序&#10;&#10;描述已自动生成">
            <a:extLst>
              <a:ext uri="{FF2B5EF4-FFF2-40B4-BE49-F238E27FC236}">
                <a16:creationId xmlns:a16="http://schemas.microsoft.com/office/drawing/2014/main" id="{20DD055C-1EF4-2CC0-92BA-EFB8A838C24D}"/>
              </a:ext>
            </a:extLst>
          </p:cNvPr>
          <p:cNvPicPr>
            <a:picLocks noChangeAspect="1"/>
          </p:cNvPicPr>
          <p:nvPr/>
        </p:nvPicPr>
        <p:blipFill rotWithShape="1">
          <a:blip r:embed="rId6"/>
          <a:srcRect l="26938"/>
          <a:stretch/>
        </p:blipFill>
        <p:spPr>
          <a:xfrm>
            <a:off x="4228257" y="676910"/>
            <a:ext cx="7650277" cy="5890968"/>
          </a:xfrm>
          <a:prstGeom prst="rect">
            <a:avLst/>
          </a:prstGeom>
        </p:spPr>
      </p:pic>
    </p:spTree>
    <p:extLst>
      <p:ext uri="{BB962C8B-B14F-4D97-AF65-F5344CB8AC3E}">
        <p14:creationId xmlns:p14="http://schemas.microsoft.com/office/powerpoint/2010/main" val="2530507236"/>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4"/>
          <p:cNvSpPr txBox="1"/>
          <p:nvPr/>
        </p:nvSpPr>
        <p:spPr>
          <a:xfrm rot="21600000">
            <a:off x="882014" y="579576"/>
            <a:ext cx="2373651" cy="430887"/>
          </a:xfrm>
          <a:prstGeom prst="rect">
            <a:avLst/>
          </a:prstGeom>
          <a:noFill/>
        </p:spPr>
        <p:txBody>
          <a:bodyPr wrap="square" lIns="0" tIns="0" rIns="0" bIns="0" rtlCol="0">
            <a:spAutoFit/>
            <a:scene3d>
              <a:camera prst="orthographicFront">
                <a:rot lat="0" lon="0" rev="0"/>
              </a:camera>
              <a:lightRig rig="threePt" dir="t"/>
            </a:scene3d>
          </a:bodyPr>
          <a:lstStyle/>
          <a:p>
            <a:r>
              <a:rPr lang="zh-CN" altLang="en-US" sz="2800" b="1" spc="191" dirty="0">
                <a:ln w="0">
                  <a:noFill/>
                </a:ln>
                <a:solidFill>
                  <a:srgbClr val="484848">
                    <a:alpha val="100000"/>
                  </a:srgbClr>
                </a:solidFill>
                <a:latin typeface="SimHei" panose="02010609060101010101" pitchFamily="34" charset="-122"/>
                <a:ea typeface="SimHei" panose="02010609060101010101" pitchFamily="34" charset="-122"/>
              </a:rPr>
              <a:t>从核程序开发</a:t>
            </a:r>
          </a:p>
        </p:txBody>
      </p:sp>
      <p:grpSp>
        <p:nvGrpSpPr>
          <p:cNvPr id="44" name="组合 43"/>
          <p:cNvGrpSpPr/>
          <p:nvPr/>
        </p:nvGrpSpPr>
        <p:grpSpPr>
          <a:xfrm>
            <a:off x="300990" y="746125"/>
            <a:ext cx="1866900" cy="254000"/>
            <a:chOff x="2656" y="1860"/>
            <a:chExt cx="2940" cy="400"/>
          </a:xfrm>
        </p:grpSpPr>
        <p:grpSp>
          <p:nvGrpSpPr>
            <p:cNvPr id="27" name="组合 26"/>
            <p:cNvGrpSpPr/>
            <p:nvPr/>
          </p:nvGrpSpPr>
          <p:grpSpPr>
            <a:xfrm>
              <a:off x="2656" y="1860"/>
              <a:ext cx="605" cy="221"/>
              <a:chOff x="3488" y="2286"/>
              <a:chExt cx="2390" cy="292"/>
            </a:xfrm>
          </p:grpSpPr>
          <p:pic>
            <p:nvPicPr>
              <p:cNvPr id="28" name="null.png" descr="descr"/>
              <p:cNvPicPr>
                <a:picLocks noChangeAspect="1"/>
              </p:cNvPicPr>
              <p:nvPr/>
            </p:nvPicPr>
            <p:blipFill>
              <a:blip r:embed="rId3" cstate="print"/>
              <a:stretch>
                <a:fillRect/>
              </a:stretch>
            </p:blipFill>
            <p:spPr>
              <a:xfrm rot="2700000">
                <a:off x="4705" y="1127"/>
                <a:ext cx="14" cy="2332"/>
              </a:xfrm>
              <a:prstGeom prst="rect">
                <a:avLst/>
              </a:prstGeom>
            </p:spPr>
          </p:pic>
          <p:pic>
            <p:nvPicPr>
              <p:cNvPr id="29" name="null.png" descr="descr"/>
              <p:cNvPicPr>
                <a:picLocks noChangeAspect="1"/>
              </p:cNvPicPr>
              <p:nvPr/>
            </p:nvPicPr>
            <p:blipFill>
              <a:blip r:embed="rId4" cstate="print"/>
              <a:stretch>
                <a:fillRect/>
              </a:stretch>
            </p:blipFill>
            <p:spPr>
              <a:xfrm rot="2700000">
                <a:off x="4491" y="1566"/>
                <a:ext cx="9" cy="2015"/>
              </a:xfrm>
              <a:prstGeom prst="rect">
                <a:avLst/>
              </a:prstGeom>
            </p:spPr>
          </p:pic>
        </p:grpSp>
        <p:sp>
          <p:nvSpPr>
            <p:cNvPr id="30" name="等腰三角形 29"/>
            <p:cNvSpPr/>
            <p:nvPr/>
          </p:nvSpPr>
          <p:spPr>
            <a:xfrm>
              <a:off x="2876" y="1901"/>
              <a:ext cx="650" cy="359"/>
            </a:xfrm>
            <a:prstGeom prst="triangle">
              <a:avLst/>
            </a:prstGeom>
            <a:solidFill>
              <a:srgbClr val="484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p:cNvCxnSpPr>
              <a:stCxn id="30" idx="2"/>
            </p:cNvCxnSpPr>
            <p:nvPr/>
          </p:nvCxnSpPr>
          <p:spPr>
            <a:xfrm>
              <a:off x="2876" y="2260"/>
              <a:ext cx="2721" cy="0"/>
            </a:xfrm>
            <a:prstGeom prst="line">
              <a:avLst/>
            </a:prstGeom>
            <a:ln w="6350">
              <a:solidFill>
                <a:srgbClr val="494949"/>
              </a:solidFill>
            </a:ln>
          </p:spPr>
          <p:style>
            <a:lnRef idx="1">
              <a:schemeClr val="dk1"/>
            </a:lnRef>
            <a:fillRef idx="0">
              <a:schemeClr val="dk1"/>
            </a:fillRef>
            <a:effectRef idx="0">
              <a:schemeClr val="dk1"/>
            </a:effectRef>
            <a:fontRef idx="minor">
              <a:schemeClr val="tx1"/>
            </a:fontRef>
          </p:style>
        </p:cxnSp>
      </p:grpSp>
      <p:pic>
        <p:nvPicPr>
          <p:cNvPr id="14" name="图片 13" descr="+»¦¦+nLOGO +=¦¦ ¦ß¦µ"/>
          <p:cNvPicPr>
            <a:picLocks noChangeAspect="1"/>
          </p:cNvPicPr>
          <p:nvPr/>
        </p:nvPicPr>
        <p:blipFill>
          <a:blip r:embed="rId5"/>
          <a:stretch>
            <a:fillRect/>
          </a:stretch>
        </p:blipFill>
        <p:spPr>
          <a:xfrm>
            <a:off x="0" y="0"/>
            <a:ext cx="1530350" cy="676910"/>
          </a:xfrm>
          <a:prstGeom prst="rect">
            <a:avLst/>
          </a:prstGeom>
        </p:spPr>
      </p:pic>
      <p:grpSp>
        <p:nvGrpSpPr>
          <p:cNvPr id="6" name="组合 5">
            <a:extLst>
              <a:ext uri="{FF2B5EF4-FFF2-40B4-BE49-F238E27FC236}">
                <a16:creationId xmlns:a16="http://schemas.microsoft.com/office/drawing/2014/main" id="{3ADECE5C-9EEA-29C8-7631-6DAAD90DA583}"/>
              </a:ext>
            </a:extLst>
          </p:cNvPr>
          <p:cNvGrpSpPr/>
          <p:nvPr/>
        </p:nvGrpSpPr>
        <p:grpSpPr>
          <a:xfrm>
            <a:off x="5742724" y="950181"/>
            <a:ext cx="8370431" cy="4841521"/>
            <a:chOff x="7109" y="1312"/>
            <a:chExt cx="10348" cy="6128"/>
          </a:xfrm>
        </p:grpSpPr>
        <p:grpSp>
          <p:nvGrpSpPr>
            <p:cNvPr id="7" name="组合 6">
              <a:extLst>
                <a:ext uri="{FF2B5EF4-FFF2-40B4-BE49-F238E27FC236}">
                  <a16:creationId xmlns:a16="http://schemas.microsoft.com/office/drawing/2014/main" id="{5720FAF0-374D-C245-FA1D-CF04E68BC907}"/>
                </a:ext>
              </a:extLst>
            </p:cNvPr>
            <p:cNvGrpSpPr/>
            <p:nvPr/>
          </p:nvGrpSpPr>
          <p:grpSpPr>
            <a:xfrm>
              <a:off x="7109" y="1312"/>
              <a:ext cx="10348" cy="3064"/>
              <a:chOff x="12396" y="2474"/>
              <a:chExt cx="10348" cy="3064"/>
            </a:xfrm>
          </p:grpSpPr>
          <p:sp>
            <p:nvSpPr>
              <p:cNvPr id="11" name="Rectangle 16386">
                <a:extLst>
                  <a:ext uri="{FF2B5EF4-FFF2-40B4-BE49-F238E27FC236}">
                    <a16:creationId xmlns:a16="http://schemas.microsoft.com/office/drawing/2014/main" id="{4FF336D6-6192-827C-3CFB-60216813E922}"/>
                  </a:ext>
                </a:extLst>
              </p:cNvPr>
              <p:cNvSpPr/>
              <p:nvPr/>
            </p:nvSpPr>
            <p:spPr>
              <a:xfrm>
                <a:off x="12885" y="3814"/>
                <a:ext cx="9859" cy="508"/>
              </a:xfrm>
              <a:prstGeom prst="rect">
                <a:avLst/>
              </a:prstGeom>
              <a:noFill/>
            </p:spPr>
            <p:txBody>
              <a:bodyPr wrap="square" rtlCol="0">
                <a:spAutoFit/>
              </a:bodyPr>
              <a:lstStyle/>
              <a:p>
                <a:pPr fontAlgn="auto">
                  <a:lnSpc>
                    <a:spcPct val="130000"/>
                  </a:lnSpc>
                  <a:buClr>
                    <a:srgbClr val="FD1D16"/>
                  </a:buClr>
                </a:pPr>
                <a:endParaRPr lang="zh-CN" altLang="en-US" dirty="0">
                  <a:solidFill>
                    <a:schemeClr val="tx1">
                      <a:lumMod val="65000"/>
                      <a:lumOff val="35000"/>
                    </a:schemeClr>
                  </a:solidFill>
                  <a:latin typeface="SimHei" panose="02010609060101010101" pitchFamily="34" charset="-122"/>
                  <a:ea typeface="SimHei" panose="02010609060101010101" pitchFamily="34" charset="-122"/>
                  <a:cs typeface="+mn-ea"/>
                  <a:sym typeface="+mn-lt"/>
                </a:endParaRPr>
              </a:p>
            </p:txBody>
          </p:sp>
          <p:sp>
            <p:nvSpPr>
              <p:cNvPr id="12" name="文本框 11">
                <a:extLst>
                  <a:ext uri="{FF2B5EF4-FFF2-40B4-BE49-F238E27FC236}">
                    <a16:creationId xmlns:a16="http://schemas.microsoft.com/office/drawing/2014/main" id="{26C8D15E-DE69-7118-A609-2AC8B1C7E101}"/>
                  </a:ext>
                </a:extLst>
              </p:cNvPr>
              <p:cNvSpPr txBox="1"/>
              <p:nvPr/>
            </p:nvSpPr>
            <p:spPr>
              <a:xfrm>
                <a:off x="12396" y="2474"/>
                <a:ext cx="6648" cy="3064"/>
              </a:xfrm>
              <a:prstGeom prst="rect">
                <a:avLst/>
              </a:prstGeom>
              <a:noFill/>
            </p:spPr>
            <p:txBody>
              <a:bodyPr wrap="square" rtlCol="0">
                <a:spAutoFit/>
              </a:bodyPr>
              <a:lstStyle/>
              <a:p>
                <a:pPr algn="l">
                  <a:lnSpc>
                    <a:spcPct val="150000"/>
                  </a:lnSpc>
                </a:pPr>
                <a:r>
                  <a:rPr lang="en-US" altLang="zh-CN" sz="2400" b="1" dirty="0">
                    <a:solidFill>
                      <a:schemeClr val="tx1">
                        <a:lumMod val="65000"/>
                        <a:lumOff val="35000"/>
                      </a:schemeClr>
                    </a:solidFill>
                    <a:latin typeface="SimHei" panose="02010609060101010101" pitchFamily="34" charset="-122"/>
                    <a:ea typeface="SimHei" panose="02010609060101010101" pitchFamily="34" charset="-122"/>
                  </a:rPr>
                  <a:t>1.</a:t>
                </a:r>
                <a:r>
                  <a:rPr lang="zh-CN" altLang="en-US" sz="2400" b="1" dirty="0">
                    <a:solidFill>
                      <a:schemeClr val="tx1">
                        <a:lumMod val="65000"/>
                        <a:lumOff val="35000"/>
                      </a:schemeClr>
                    </a:solidFill>
                    <a:latin typeface="SimHei" panose="02010609060101010101" pitchFamily="34" charset="-122"/>
                    <a:ea typeface="SimHei" panose="02010609060101010101" pitchFamily="34" charset="-122"/>
                  </a:rPr>
                  <a:t>从核</a:t>
                </a:r>
                <a:r>
                  <a:rPr lang="en-US" altLang="zh-CN" sz="2400" b="1" dirty="0" err="1">
                    <a:solidFill>
                      <a:schemeClr val="tx1">
                        <a:lumMod val="65000"/>
                        <a:lumOff val="35000"/>
                      </a:schemeClr>
                    </a:solidFill>
                    <a:latin typeface="SimHei" panose="02010609060101010101" pitchFamily="34" charset="-122"/>
                    <a:ea typeface="SimHei" panose="02010609060101010101" pitchFamily="34" charset="-122"/>
                  </a:rPr>
                  <a:t>RPMsg</a:t>
                </a:r>
                <a:r>
                  <a:rPr lang="zh-CN" altLang="en-US" sz="2400" b="1" dirty="0">
                    <a:solidFill>
                      <a:schemeClr val="tx1">
                        <a:lumMod val="65000"/>
                        <a:lumOff val="35000"/>
                      </a:schemeClr>
                    </a:solidFill>
                    <a:latin typeface="SimHei" panose="02010609060101010101" pitchFamily="34" charset="-122"/>
                    <a:ea typeface="SimHei" panose="02010609060101010101" pitchFamily="34" charset="-122"/>
                  </a:rPr>
                  <a:t>通信实现</a:t>
                </a:r>
                <a:endParaRPr lang="en-US" altLang="zh-CN" sz="2400" b="1" dirty="0">
                  <a:solidFill>
                    <a:schemeClr val="tx1">
                      <a:lumMod val="65000"/>
                      <a:lumOff val="35000"/>
                    </a:schemeClr>
                  </a:solidFill>
                  <a:latin typeface="SimHei" panose="02010609060101010101" pitchFamily="34" charset="-122"/>
                  <a:ea typeface="SimHei" panose="02010609060101010101" pitchFamily="34" charset="-122"/>
                </a:endParaRPr>
              </a:p>
              <a:p>
                <a:pPr algn="l">
                  <a:lnSpc>
                    <a:spcPct val="150000"/>
                  </a:lnSpc>
                </a:pPr>
                <a:r>
                  <a:rPr lang="zh-CN" altLang="en-US" sz="2000" dirty="0">
                    <a:solidFill>
                      <a:schemeClr val="tx1">
                        <a:lumMod val="65000"/>
                        <a:lumOff val="35000"/>
                      </a:schemeClr>
                    </a:solidFill>
                    <a:latin typeface="SimHei" panose="02010609060101010101" pitchFamily="34" charset="-122"/>
                    <a:ea typeface="SimHei" panose="02010609060101010101" pitchFamily="34" charset="-122"/>
                  </a:rPr>
                  <a:t>基于</a:t>
                </a:r>
                <a:r>
                  <a:rPr lang="en-US" altLang="zh-CN" sz="2000" dirty="0" err="1">
                    <a:solidFill>
                      <a:schemeClr val="tx1">
                        <a:lumMod val="65000"/>
                        <a:lumOff val="35000"/>
                      </a:schemeClr>
                    </a:solidFill>
                    <a:latin typeface="SimHei" panose="02010609060101010101" pitchFamily="34" charset="-122"/>
                    <a:ea typeface="SimHei" panose="02010609060101010101" pitchFamily="34" charset="-122"/>
                  </a:rPr>
                  <a:t>rpmsg-echo_os.c</a:t>
                </a:r>
                <a:r>
                  <a:rPr lang="zh-CN" altLang="en-US" sz="2000" dirty="0">
                    <a:solidFill>
                      <a:schemeClr val="tx1">
                        <a:lumMod val="65000"/>
                        <a:lumOff val="35000"/>
                      </a:schemeClr>
                    </a:solidFill>
                    <a:latin typeface="SimHei" panose="02010609060101010101" pitchFamily="34" charset="-122"/>
                    <a:ea typeface="SimHei" panose="02010609060101010101" pitchFamily="34" charset="-122"/>
                  </a:rPr>
                  <a:t>，修改其中的</a:t>
                </a:r>
                <a:r>
                  <a:rPr lang="en-US" altLang="zh-CN" sz="2000" dirty="0" err="1">
                    <a:solidFill>
                      <a:schemeClr val="tx1">
                        <a:lumMod val="65000"/>
                        <a:lumOff val="35000"/>
                      </a:schemeClr>
                    </a:solidFill>
                    <a:latin typeface="SimHei" panose="02010609060101010101" pitchFamily="34" charset="-122"/>
                    <a:ea typeface="SimHei" panose="02010609060101010101" pitchFamily="34" charset="-122"/>
                  </a:rPr>
                  <a:t>endpoint_callback</a:t>
                </a:r>
                <a:r>
                  <a:rPr lang="zh-CN" altLang="en-US" sz="2000" dirty="0">
                    <a:solidFill>
                      <a:schemeClr val="tx1">
                        <a:lumMod val="65000"/>
                        <a:lumOff val="35000"/>
                      </a:schemeClr>
                    </a:solidFill>
                    <a:latin typeface="SimHei" panose="02010609060101010101" pitchFamily="34" charset="-122"/>
                    <a:ea typeface="SimHei" panose="02010609060101010101" pitchFamily="34" charset="-122"/>
                  </a:rPr>
                  <a:t>，实现小车目标速度接收处理与小车实际速度和是否触发紧急制动的信息发送。</a:t>
                </a:r>
                <a:r>
                  <a:rPr lang="en-US" altLang="zh-CN" sz="2000" dirty="0">
                    <a:solidFill>
                      <a:schemeClr val="tx1">
                        <a:lumMod val="65000"/>
                        <a:lumOff val="35000"/>
                      </a:schemeClr>
                    </a:solidFill>
                    <a:latin typeface="SimHei" panose="02010609060101010101" pitchFamily="34" charset="-122"/>
                    <a:ea typeface="SimHei" panose="02010609060101010101" pitchFamily="34" charset="-122"/>
                  </a:rPr>
                  <a:t> </a:t>
                </a:r>
              </a:p>
            </p:txBody>
          </p:sp>
        </p:grpSp>
        <p:sp>
          <p:nvSpPr>
            <p:cNvPr id="8" name="Rectangle 16386">
              <a:extLst>
                <a:ext uri="{FF2B5EF4-FFF2-40B4-BE49-F238E27FC236}">
                  <a16:creationId xmlns:a16="http://schemas.microsoft.com/office/drawing/2014/main" id="{27B94797-1707-BB9C-A29F-AFF5DF6BD0E2}"/>
                </a:ext>
              </a:extLst>
            </p:cNvPr>
            <p:cNvSpPr/>
            <p:nvPr/>
          </p:nvSpPr>
          <p:spPr>
            <a:xfrm>
              <a:off x="7109" y="4376"/>
              <a:ext cx="6648" cy="3064"/>
            </a:xfrm>
            <a:prstGeom prst="rect">
              <a:avLst/>
            </a:prstGeom>
            <a:noFill/>
          </p:spPr>
          <p:txBody>
            <a:bodyPr wrap="square" rtlCol="0">
              <a:spAutoFit/>
            </a:bodyPr>
            <a:lstStyle/>
            <a:p>
              <a:pPr fontAlgn="auto">
                <a:lnSpc>
                  <a:spcPct val="150000"/>
                </a:lnSpc>
                <a:buClr>
                  <a:srgbClr val="FD1D16"/>
                </a:buClr>
              </a:pPr>
              <a:r>
                <a:rPr lang="en-US" altLang="zh-CN" sz="2400" b="1"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2.</a:t>
              </a:r>
              <a:r>
                <a:rPr lang="zh-CN" altLang="en-US" sz="2400" b="1" dirty="0">
                  <a:solidFill>
                    <a:schemeClr val="tx1">
                      <a:lumMod val="65000"/>
                      <a:lumOff val="35000"/>
                    </a:schemeClr>
                  </a:solidFill>
                  <a:latin typeface="SimHei" panose="02010609060101010101" pitchFamily="34" charset="-122"/>
                  <a:ea typeface="SimHei" panose="02010609060101010101" pitchFamily="34" charset="-122"/>
                  <a:cs typeface="+mn-ea"/>
                  <a:sym typeface="+mn-lt"/>
                </a:rPr>
                <a:t>底盘控制及紧急制动开发</a:t>
              </a:r>
              <a:endParaRPr lang="en-US" altLang="zh-CN" sz="2400" b="1" dirty="0">
                <a:solidFill>
                  <a:schemeClr val="tx1">
                    <a:lumMod val="65000"/>
                    <a:lumOff val="35000"/>
                  </a:schemeClr>
                </a:solidFill>
                <a:latin typeface="SimHei" panose="02010609060101010101" pitchFamily="34" charset="-122"/>
                <a:ea typeface="SimHei" panose="02010609060101010101" pitchFamily="34" charset="-122"/>
                <a:cs typeface="+mn-ea"/>
                <a:sym typeface="+mn-lt"/>
              </a:endParaRPr>
            </a:p>
            <a:p>
              <a:pPr fontAlgn="auto">
                <a:lnSpc>
                  <a:spcPct val="150000"/>
                </a:lnSpc>
                <a:buClr>
                  <a:srgbClr val="FD1D16"/>
                </a:buClr>
              </a:pPr>
              <a:r>
                <a:rPr lang="zh-CN" altLang="en-US" sz="2000" dirty="0">
                  <a:solidFill>
                    <a:schemeClr val="tx1">
                      <a:lumMod val="65000"/>
                      <a:lumOff val="35000"/>
                    </a:schemeClr>
                  </a:solidFill>
                  <a:latin typeface="SimHei" panose="02010609060101010101" pitchFamily="34" charset="-122"/>
                  <a:ea typeface="SimHei" panose="02010609060101010101" pitchFamily="34" charset="-122"/>
                </a:rPr>
                <a:t>编写</a:t>
              </a:r>
              <a:r>
                <a:rPr lang="en-US" altLang="zh-CN" sz="2000" dirty="0" err="1">
                  <a:solidFill>
                    <a:schemeClr val="tx1">
                      <a:lumMod val="65000"/>
                      <a:lumOff val="35000"/>
                    </a:schemeClr>
                  </a:solidFill>
                  <a:latin typeface="SimHei" panose="02010609060101010101" pitchFamily="34" charset="-122"/>
                  <a:ea typeface="SimHei" panose="02010609060101010101" pitchFamily="34" charset="-122"/>
                </a:rPr>
                <a:t>car.c</a:t>
              </a:r>
              <a:r>
                <a:rPr lang="zh-CN" altLang="en-US" sz="2000" dirty="0">
                  <a:solidFill>
                    <a:schemeClr val="tx1">
                      <a:lumMod val="65000"/>
                      <a:lumOff val="35000"/>
                    </a:schemeClr>
                  </a:solidFill>
                  <a:latin typeface="SimHei" panose="02010609060101010101" pitchFamily="34" charset="-122"/>
                  <a:ea typeface="SimHei" panose="02010609060101010101" pitchFamily="34" charset="-122"/>
                </a:rPr>
                <a:t>，实现</a:t>
              </a:r>
              <a:r>
                <a:rPr lang="en-US" altLang="zh-CN" sz="2000" dirty="0" err="1">
                  <a:solidFill>
                    <a:schemeClr val="tx1">
                      <a:lumMod val="65000"/>
                      <a:lumOff val="35000"/>
                    </a:schemeClr>
                  </a:solidFill>
                  <a:latin typeface="SimHei" panose="02010609060101010101" pitchFamily="34" charset="-122"/>
                  <a:ea typeface="SimHei" panose="02010609060101010101" pitchFamily="34" charset="-122"/>
                </a:rPr>
                <a:t>gpio</a:t>
              </a:r>
              <a:r>
                <a:rPr lang="zh-CN" altLang="en-US" sz="2000" dirty="0">
                  <a:solidFill>
                    <a:schemeClr val="tx1">
                      <a:lumMod val="65000"/>
                      <a:lumOff val="35000"/>
                    </a:schemeClr>
                  </a:solidFill>
                  <a:latin typeface="SimHei" panose="02010609060101010101" pitchFamily="34" charset="-122"/>
                  <a:ea typeface="SimHei" panose="02010609060101010101" pitchFamily="34" charset="-122"/>
                </a:rPr>
                <a:t>与</a:t>
              </a:r>
              <a:r>
                <a:rPr lang="en-US" altLang="zh-CN" sz="2000" dirty="0" err="1">
                  <a:solidFill>
                    <a:schemeClr val="tx1">
                      <a:lumMod val="65000"/>
                      <a:lumOff val="35000"/>
                    </a:schemeClr>
                  </a:solidFill>
                  <a:latin typeface="SimHei" panose="02010609060101010101" pitchFamily="34" charset="-122"/>
                  <a:ea typeface="SimHei" panose="02010609060101010101" pitchFamily="34" charset="-122"/>
                </a:rPr>
                <a:t>pwm</a:t>
              </a:r>
              <a:r>
                <a:rPr lang="zh-CN" altLang="en-US" sz="2000" dirty="0">
                  <a:solidFill>
                    <a:schemeClr val="tx1">
                      <a:lumMod val="65000"/>
                      <a:lumOff val="35000"/>
                    </a:schemeClr>
                  </a:solidFill>
                  <a:latin typeface="SimHei" panose="02010609060101010101" pitchFamily="34" charset="-122"/>
                  <a:ea typeface="SimHei" panose="02010609060101010101" pitchFamily="34" charset="-122"/>
                </a:rPr>
                <a:t>初始化，通过编码器上升沿触发中断进行电机测速，并利用</a:t>
              </a:r>
              <a:r>
                <a:rPr lang="en-US" altLang="zh-CN" sz="2000" dirty="0">
                  <a:solidFill>
                    <a:schemeClr val="tx1">
                      <a:lumMod val="65000"/>
                      <a:lumOff val="35000"/>
                    </a:schemeClr>
                  </a:solidFill>
                  <a:latin typeface="SimHei" panose="02010609060101010101" pitchFamily="34" charset="-122"/>
                  <a:ea typeface="SimHei" panose="02010609060101010101" pitchFamily="34" charset="-122"/>
                </a:rPr>
                <a:t>PI</a:t>
              </a:r>
              <a:r>
                <a:rPr lang="zh-CN" altLang="en-US" sz="2000" dirty="0">
                  <a:solidFill>
                    <a:schemeClr val="tx1">
                      <a:lumMod val="65000"/>
                      <a:lumOff val="35000"/>
                    </a:schemeClr>
                  </a:solidFill>
                  <a:latin typeface="SimHei" panose="02010609060101010101" pitchFamily="34" charset="-122"/>
                  <a:ea typeface="SimHei" panose="02010609060101010101" pitchFamily="34" charset="-122"/>
                </a:rPr>
                <a:t>控制器实现闭环控制，前红外识别，紧急制动触发，舵机控制等功能。</a:t>
              </a:r>
              <a:endParaRPr lang="zh-CN" altLang="en-US" sz="2000" dirty="0">
                <a:solidFill>
                  <a:schemeClr val="tx1">
                    <a:lumMod val="65000"/>
                    <a:lumOff val="35000"/>
                  </a:schemeClr>
                </a:solidFill>
                <a:latin typeface="SimHei" panose="02010609060101010101" pitchFamily="34" charset="-122"/>
                <a:ea typeface="SimHei" panose="02010609060101010101" pitchFamily="34" charset="-122"/>
                <a:cs typeface="+mn-ea"/>
                <a:sym typeface="+mn-lt"/>
              </a:endParaRPr>
            </a:p>
          </p:txBody>
        </p:sp>
      </p:grpSp>
      <p:pic>
        <p:nvPicPr>
          <p:cNvPr id="2" name="图片 1">
            <a:extLst>
              <a:ext uri="{FF2B5EF4-FFF2-40B4-BE49-F238E27FC236}">
                <a16:creationId xmlns:a16="http://schemas.microsoft.com/office/drawing/2014/main" id="{3FC2DE94-5D55-E144-A723-8C172E077F0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bwMode="auto">
          <a:xfrm>
            <a:off x="1356095" y="1103924"/>
            <a:ext cx="3020223" cy="5482277"/>
          </a:xfrm>
          <a:prstGeom prst="rect">
            <a:avLst/>
          </a:prstGeom>
          <a:noFill/>
        </p:spPr>
      </p:pic>
    </p:spTree>
    <p:extLst>
      <p:ext uri="{BB962C8B-B14F-4D97-AF65-F5344CB8AC3E}">
        <p14:creationId xmlns:p14="http://schemas.microsoft.com/office/powerpoint/2010/main" val="328491032"/>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3079115" y="2367280"/>
            <a:ext cx="2462530" cy="1859915"/>
            <a:chOff x="5050" y="3209"/>
            <a:chExt cx="2444" cy="1846"/>
          </a:xfrm>
        </p:grpSpPr>
        <p:pic>
          <p:nvPicPr>
            <p:cNvPr id="24" name="null.png" descr="descr"/>
            <p:cNvPicPr>
              <a:picLocks noChangeAspect="1"/>
            </p:cNvPicPr>
            <p:nvPr/>
          </p:nvPicPr>
          <p:blipFill>
            <a:blip r:embed="rId3" cstate="print"/>
            <a:stretch>
              <a:fillRect/>
            </a:stretch>
          </p:blipFill>
          <p:spPr>
            <a:xfrm>
              <a:off x="5208" y="3381"/>
              <a:ext cx="2287" cy="1674"/>
            </a:xfrm>
            <a:prstGeom prst="rect">
              <a:avLst/>
            </a:prstGeom>
            <a:ln>
              <a:noFill/>
            </a:ln>
          </p:spPr>
        </p:pic>
        <p:pic>
          <p:nvPicPr>
            <p:cNvPr id="37" name="null.png" descr="descr"/>
            <p:cNvPicPr>
              <a:picLocks noChangeAspect="1"/>
            </p:cNvPicPr>
            <p:nvPr/>
          </p:nvPicPr>
          <p:blipFill>
            <a:blip r:embed="rId3" cstate="print"/>
            <a:stretch>
              <a:fillRect/>
            </a:stretch>
          </p:blipFill>
          <p:spPr>
            <a:xfrm>
              <a:off x="5050" y="3209"/>
              <a:ext cx="2287" cy="1674"/>
            </a:xfrm>
            <a:prstGeom prst="rect">
              <a:avLst/>
            </a:prstGeom>
            <a:ln>
              <a:noFill/>
            </a:ln>
          </p:spPr>
        </p:pic>
      </p:grpSp>
      <p:grpSp>
        <p:nvGrpSpPr>
          <p:cNvPr id="21" name="组合 20"/>
          <p:cNvGrpSpPr/>
          <p:nvPr/>
        </p:nvGrpSpPr>
        <p:grpSpPr>
          <a:xfrm>
            <a:off x="1495425" y="2678430"/>
            <a:ext cx="3157855" cy="604520"/>
            <a:chOff x="2861" y="2286"/>
            <a:chExt cx="3134" cy="600"/>
          </a:xfrm>
        </p:grpSpPr>
        <p:pic>
          <p:nvPicPr>
            <p:cNvPr id="22" name="null.png" descr="descr"/>
            <p:cNvPicPr>
              <a:picLocks noChangeAspect="1"/>
            </p:cNvPicPr>
            <p:nvPr/>
          </p:nvPicPr>
          <p:blipFill>
            <a:blip r:embed="rId4" cstate="print"/>
            <a:stretch>
              <a:fillRect/>
            </a:stretch>
          </p:blipFill>
          <p:spPr>
            <a:xfrm rot="2700000">
              <a:off x="4705" y="1127"/>
              <a:ext cx="14" cy="2332"/>
            </a:xfrm>
            <a:prstGeom prst="rect">
              <a:avLst/>
            </a:prstGeom>
          </p:spPr>
        </p:pic>
        <p:pic>
          <p:nvPicPr>
            <p:cNvPr id="23" name="null.png" descr="descr"/>
            <p:cNvPicPr>
              <a:picLocks noChangeAspect="1"/>
            </p:cNvPicPr>
            <p:nvPr/>
          </p:nvPicPr>
          <p:blipFill>
            <a:blip r:embed="rId5" cstate="print"/>
            <a:stretch>
              <a:fillRect/>
            </a:stretch>
          </p:blipFill>
          <p:spPr>
            <a:xfrm rot="2700000">
              <a:off x="4421" y="1312"/>
              <a:ext cx="14" cy="3135"/>
            </a:xfrm>
            <a:prstGeom prst="rect">
              <a:avLst/>
            </a:prstGeom>
          </p:spPr>
        </p:pic>
      </p:grpSp>
      <p:grpSp>
        <p:nvGrpSpPr>
          <p:cNvPr id="3" name="组合 2"/>
          <p:cNvGrpSpPr/>
          <p:nvPr/>
        </p:nvGrpSpPr>
        <p:grpSpPr>
          <a:xfrm>
            <a:off x="4110990" y="2898140"/>
            <a:ext cx="6394450" cy="833755"/>
            <a:chOff x="6474" y="4564"/>
            <a:chExt cx="10070" cy="1313"/>
          </a:xfrm>
        </p:grpSpPr>
        <p:grpSp>
          <p:nvGrpSpPr>
            <p:cNvPr id="2" name="组合 1"/>
            <p:cNvGrpSpPr/>
            <p:nvPr/>
          </p:nvGrpSpPr>
          <p:grpSpPr>
            <a:xfrm>
              <a:off x="9691" y="4595"/>
              <a:ext cx="6853" cy="1282"/>
              <a:chOff x="9691" y="4595"/>
              <a:chExt cx="6853" cy="1282"/>
            </a:xfrm>
          </p:grpSpPr>
          <p:sp>
            <p:nvSpPr>
              <p:cNvPr id="12" name="TextBox 4"/>
              <p:cNvSpPr txBox="1"/>
              <p:nvPr/>
            </p:nvSpPr>
            <p:spPr>
              <a:xfrm>
                <a:off x="9691" y="5102"/>
                <a:ext cx="6716" cy="775"/>
              </a:xfrm>
              <a:prstGeom prst="rect">
                <a:avLst/>
              </a:prstGeom>
              <a:solidFill>
                <a:schemeClr val="bg1"/>
              </a:solidFill>
            </p:spPr>
            <p:txBody>
              <a:bodyPr wrap="square" lIns="0" tIns="0" rIns="0" bIns="0" rtlCol="0">
                <a:spAutoFit/>
                <a:scene3d>
                  <a:camera prst="orthographicFront">
                    <a:rot lat="0" lon="0" rev="0"/>
                  </a:camera>
                  <a:lightRig rig="threePt" dir="t"/>
                </a:scene3d>
              </a:bodyPr>
              <a:lstStyle/>
              <a:p>
                <a:pPr algn="l">
                  <a:lnSpc>
                    <a:spcPct val="100000"/>
                  </a:lnSpc>
                </a:pPr>
                <a:r>
                  <a:rPr lang="zh-CN" altLang="en-US" sz="3200" i="0" spc="191" dirty="0">
                    <a:ln w="0">
                      <a:noFill/>
                    </a:ln>
                    <a:solidFill>
                      <a:schemeClr val="tx1">
                        <a:alpha val="100000"/>
                      </a:schemeClr>
                    </a:solidFill>
                    <a:latin typeface="SimHei" panose="02010609060101010101" pitchFamily="34" charset="-122"/>
                    <a:ea typeface="SimHei" panose="02010609060101010101" pitchFamily="34" charset="-122"/>
                  </a:rPr>
                  <a:t>创新点</a:t>
                </a:r>
              </a:p>
            </p:txBody>
          </p:sp>
          <p:sp>
            <p:nvSpPr>
              <p:cNvPr id="16" name="TextBox 4"/>
              <p:cNvSpPr txBox="1"/>
              <p:nvPr/>
            </p:nvSpPr>
            <p:spPr>
              <a:xfrm>
                <a:off x="9691" y="4595"/>
                <a:ext cx="6853" cy="339"/>
              </a:xfrm>
              <a:prstGeom prst="rect">
                <a:avLst/>
              </a:prstGeom>
              <a:solidFill>
                <a:schemeClr val="bg1"/>
              </a:solidFill>
            </p:spPr>
            <p:txBody>
              <a:bodyPr wrap="square" lIns="0" tIns="0" rIns="0" bIns="0" rtlCol="0">
                <a:spAutoFit/>
                <a:scene3d>
                  <a:camera prst="orthographicFront">
                    <a:rot lat="0" lon="0" rev="0"/>
                  </a:camera>
                  <a:lightRig rig="threePt" dir="t"/>
                </a:scene3d>
              </a:bodyPr>
              <a:lstStyle/>
              <a:p>
                <a:pPr algn="l">
                  <a:lnSpc>
                    <a:spcPct val="100000"/>
                  </a:lnSpc>
                </a:pPr>
                <a:r>
                  <a:rPr lang="en-US" altLang="zh-CN" sz="900" b="1" i="0" spc="0" dirty="0">
                    <a:ln w="0">
                      <a:noFill/>
                    </a:ln>
                    <a:solidFill>
                      <a:srgbClr val="484848">
                        <a:alpha val="100000"/>
                      </a:srgbClr>
                    </a:solidFill>
                    <a:latin typeface="Arial" panose="020B0604020202020204" pitchFamily="34" charset="0"/>
                    <a:ea typeface="Arial Unicode MS" panose="020B0604020202020204" charset="-122"/>
                    <a:cs typeface="Arial" panose="020B0604020202020204" pitchFamily="34" charset="0"/>
                  </a:rPr>
                  <a:t>INNOVATION ASPECTS </a:t>
                </a:r>
                <a:r>
                  <a:rPr lang="en-US" altLang="zh-CN" sz="1400" b="1" i="0" spc="0" dirty="0">
                    <a:ln w="0">
                      <a:noFill/>
                    </a:ln>
                    <a:solidFill>
                      <a:srgbClr val="484848">
                        <a:alpha val="100000"/>
                      </a:srgbClr>
                    </a:solidFill>
                    <a:latin typeface="Arial" panose="020B0604020202020204" pitchFamily="34" charset="0"/>
                    <a:ea typeface="Arial Unicode MS" panose="020B0604020202020204" charset="-122"/>
                    <a:cs typeface="Arial" panose="020B0604020202020204" pitchFamily="34" charset="0"/>
                  </a:rPr>
                  <a:t> </a:t>
                </a:r>
              </a:p>
            </p:txBody>
          </p:sp>
        </p:grpSp>
        <p:sp>
          <p:nvSpPr>
            <p:cNvPr id="5" name="TextBox 4"/>
            <p:cNvSpPr txBox="1"/>
            <p:nvPr/>
          </p:nvSpPr>
          <p:spPr>
            <a:xfrm>
              <a:off x="6474" y="4564"/>
              <a:ext cx="1809" cy="1308"/>
            </a:xfrm>
            <a:prstGeom prst="rect">
              <a:avLst/>
            </a:prstGeom>
            <a:noFill/>
          </p:spPr>
          <p:txBody>
            <a:bodyPr wrap="square" lIns="0" tIns="0" rIns="0" bIns="0" rtlCol="0">
              <a:spAutoFit/>
              <a:scene3d>
                <a:camera prst="orthographicFront">
                  <a:rot lat="0" lon="0" rev="0"/>
                </a:camera>
                <a:lightRig rig="threePt" dir="t"/>
              </a:scene3d>
            </a:bodyPr>
            <a:lstStyle/>
            <a:p>
              <a:pPr algn="ctr">
                <a:lnSpc>
                  <a:spcPct val="100000"/>
                </a:lnSpc>
              </a:pPr>
              <a:r>
                <a:rPr lang="en-US" altLang="zh-CN" sz="5400" b="1" i="0" spc="382" dirty="0">
                  <a:ln w="0">
                    <a:noFill/>
                  </a:ln>
                  <a:solidFill>
                    <a:srgbClr val="484848">
                      <a:alpha val="100000"/>
                    </a:srgbClr>
                  </a:solidFill>
                  <a:latin typeface="Arial" panose="020B0604020202020204" pitchFamily="34" charset="0"/>
                  <a:ea typeface="SimHei" panose="02010609060101010101" pitchFamily="34" charset="-122"/>
                  <a:cs typeface="Arial" panose="020B0604020202020204" pitchFamily="34" charset="0"/>
                </a:rPr>
                <a:t>02</a:t>
              </a:r>
            </a:p>
          </p:txBody>
        </p:sp>
      </p:grpSp>
      <p:pic>
        <p:nvPicPr>
          <p:cNvPr id="33" name="图片 32" descr="+»¦¦+nLOGO +=¦¦ ¦ß¦µ"/>
          <p:cNvPicPr>
            <a:picLocks noChangeAspect="1"/>
          </p:cNvPicPr>
          <p:nvPr/>
        </p:nvPicPr>
        <p:blipFill>
          <a:blip r:embed="rId6"/>
          <a:stretch>
            <a:fillRect/>
          </a:stretch>
        </p:blipFill>
        <p:spPr>
          <a:xfrm>
            <a:off x="0" y="0"/>
            <a:ext cx="1530350" cy="6769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
  <p:tag name="COMMONDATA" val="eyJjb3VudCI6MSwiaGRpZCI6ImExYmMxNzU0Mjg2NjkwNGE4ZDU4N2NiZTI3MDVhZjQxIiwidXNlckNvdW50Ijox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289.75,&quot;left&quot;:469.7,&quot;top&quot;:130.35,&quot;width&quot;:386.05}"/>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289.75,&quot;left&quot;:469.7,&quot;top&quot;:130.35,&quot;width&quot;:386.05}"/>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289.75,&quot;left&quot;:469.7,&quot;top&quot;:130.35,&quot;width&quot;:386.05}"/>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289.75,&quot;left&quot;:469.7,&quot;top&quot;:130.35,&quot;width&quot;:386.05}"/>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289.75,&quot;left&quot;:469.7,&quot;top&quot;:130.35,&quot;width&quot;:386.05}"/>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289.75,&quot;left&quot;:469.7,&quot;top&quot;:130.35,&quot;width&quot;:386.05}"/>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289.75,&quot;left&quot;:469.7,&quot;top&quot;:130.35,&quot;width&quot;:386.05}"/>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289.75,&quot;left&quot;:469.7,&quot;top&quot;:130.35,&quot;width&quot;:386.05}"/>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289.75,&quot;left&quot;:469.7,&quot;top&quot;:130.35,&quot;width&quot;:386.05}"/>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414.90246760987554,&quot;left&quot;:74.4,&quot;top&quot;:58.850000000000044,&quot;width&quot;:832.7922432077567}"/>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289.75,&quot;left&quot;:469.7,&quot;top&quot;:130.35,&quot;width&quot;:386.05}"/>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414.90246760987554,&quot;left&quot;:74.4,&quot;top&quot;:58.850000000000044,&quot;width&quot;:832.7922432077567}"/>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414.90246760987554,&quot;left&quot;:74.4,&quot;top&quot;:58.850000000000044,&quot;width&quot;:822.7787092212908}"/>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414.90246760987554,&quot;left&quot;:74.4,&quot;top&quot;:58.850000000000044,&quot;width&quot;:822.7787092212908}"/>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331.8,&quot;left&quot;:435.35,&quot;top&quot;:108.5,&quot;width&quot;:492.95}"/>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331.8,&quot;left&quot;:435.35,&quot;top&quot;:108.5,&quot;width&quot;:492.95}"/>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289.75,&quot;left&quot;:469.7,&quot;top&quot;:130.35,&quot;width&quot;:386.05}"/>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289.75,&quot;left&quot;:469.7,&quot;top&quot;:130.35,&quot;width&quot;:386.05}"/>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289.75,&quot;left&quot;:469.7,&quot;top&quot;:130.35,&quot;width&quot;:386.05}"/>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289.75,&quot;left&quot;:469.7,&quot;top&quot;:130.35,&quot;width&quot;:386.05}"/>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289.75,&quot;left&quot;:469.7,&quot;top&quot;:130.35,&quot;width&quot;:386.05}"/>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289.75,&quot;left&quot;:469.7,&quot;top&quot;:130.35,&quot;width&quot;:386.05}"/>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289.75,&quot;left&quot;:469.7,&quot;top&quot;:130.35,&quot;width&quot;:386.0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2704</TotalTime>
  <Words>1825</Words>
  <Application>Microsoft Office PowerPoint</Application>
  <PresentationFormat>宽屏</PresentationFormat>
  <Paragraphs>151</Paragraphs>
  <Slides>19</Slides>
  <Notes>19</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19</vt:i4>
      </vt:variant>
    </vt:vector>
  </HeadingPairs>
  <TitlesOfParts>
    <vt:vector size="24" baseType="lpstr">
      <vt:lpstr>SimHei</vt:lpstr>
      <vt:lpstr>微软雅黑</vt:lpstr>
      <vt:lpstr>Arial</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墨羽宸汐</dc:creator>
  <cp:lastModifiedBy>wang ruifan</cp:lastModifiedBy>
  <cp:revision>51</cp:revision>
  <dcterms:created xsi:type="dcterms:W3CDTF">2019-08-07T07:20:00Z</dcterms:created>
  <dcterms:modified xsi:type="dcterms:W3CDTF">2024-08-14T01:39:43Z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2052-12.1.0.16729</vt:lpwstr>
  </property>
  <property fmtid="{D5CDD505-2E9C-101B-9397-08002B2CF9AE}" pid="3" name="KSOTemplateUUID">
    <vt:lpwstr>v1.0_mb_OAZQSJiW4UN3CcJlNrcmYg==</vt:lpwstr>
  </property>
  <property fmtid="{D5CDD505-2E9C-101B-9397-08002B2CF9AE}" pid="4" name="ICV">
    <vt:lpwstr>FAFEBC1D26824A6DA693CD2F812797FE_11</vt:lpwstr>
  </property>
</Properties>
</file>